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7"/>
  </p:notesMasterIdLst>
  <p:sldIdLst>
    <p:sldId id="257" r:id="rId2"/>
    <p:sldId id="433" r:id="rId3"/>
    <p:sldId id="263" r:id="rId4"/>
    <p:sldId id="264" r:id="rId5"/>
    <p:sldId id="265" r:id="rId6"/>
    <p:sldId id="266" r:id="rId7"/>
    <p:sldId id="267" r:id="rId8"/>
    <p:sldId id="299" r:id="rId9"/>
    <p:sldId id="298" r:id="rId10"/>
    <p:sldId id="382" r:id="rId11"/>
    <p:sldId id="380" r:id="rId12"/>
    <p:sldId id="260" r:id="rId13"/>
    <p:sldId id="270" r:id="rId14"/>
    <p:sldId id="381" r:id="rId15"/>
    <p:sldId id="432" r:id="rId16"/>
    <p:sldId id="273" r:id="rId17"/>
    <p:sldId id="274" r:id="rId18"/>
    <p:sldId id="434" r:id="rId19"/>
    <p:sldId id="294" r:id="rId20"/>
    <p:sldId id="286" r:id="rId21"/>
    <p:sldId id="287" r:id="rId22"/>
    <p:sldId id="288" r:id="rId23"/>
    <p:sldId id="277" r:id="rId24"/>
    <p:sldId id="276" r:id="rId25"/>
    <p:sldId id="278" r:id="rId26"/>
    <p:sldId id="279" r:id="rId27"/>
    <p:sldId id="280" r:id="rId28"/>
    <p:sldId id="281" r:id="rId29"/>
    <p:sldId id="282" r:id="rId30"/>
    <p:sldId id="283" r:id="rId31"/>
    <p:sldId id="285" r:id="rId32"/>
    <p:sldId id="435" r:id="rId33"/>
    <p:sldId id="296" r:id="rId34"/>
    <p:sldId id="391" r:id="rId35"/>
    <p:sldId id="29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392"/>
    <p:restoredTop sz="93478"/>
  </p:normalViewPr>
  <p:slideViewPr>
    <p:cSldViewPr snapToGrid="0" snapToObjects="1">
      <p:cViewPr varScale="1">
        <p:scale>
          <a:sx n="65" d="100"/>
          <a:sy n="65" d="100"/>
        </p:scale>
        <p:origin x="232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15.jpeg>
</file>

<file path=ppt/media/image16.tiff>
</file>

<file path=ppt/media/image17.tiff>
</file>

<file path=ppt/media/image18.png>
</file>

<file path=ppt/media/image19.png>
</file>

<file path=ppt/media/image2.jpg>
</file>

<file path=ppt/media/image20.jp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g>
</file>

<file path=ppt/media/image30.jpg>
</file>

<file path=ppt/media/image31.jpg>
</file>

<file path=ppt/media/image32.jpg>
</file>

<file path=ppt/media/image33.pn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png>
</file>

<file path=ppt/media/image43.jpg>
</file>

<file path=ppt/media/image44.jpg>
</file>

<file path=ppt/media/image45.jpg>
</file>

<file path=ppt/media/image46.jpeg>
</file>

<file path=ppt/media/image5.tiff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5E2D9-BC91-8643-972A-980AA9DDDE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F9C32-5BF5-BB4C-AF0E-D2E374D6A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63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Kirk</a:t>
            </a:r>
            <a:r>
              <a:rPr lang="en-US" baseline="0" dirty="0"/>
              <a:t> Borne – George Mason University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890B3C6-2E59-9E46-B671-384F9E302B09}" type="slidenum">
              <a:rPr lang="en-CA" smtClean="0"/>
              <a:pPr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7975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sz="1200" b="1" i="1" kern="3000" dirty="0"/>
              <a:t>Big data</a:t>
            </a:r>
            <a:r>
              <a:rPr lang="en-US" sz="1200" i="1" kern="3000" dirty="0"/>
              <a:t> is an evolving term that describes any voluminous amount of structured, semi-structured and unstructured data that has the potential to be mined for information.</a:t>
            </a:r>
          </a:p>
          <a:p>
            <a:endParaRPr lang="en-US" dirty="0"/>
          </a:p>
          <a:p>
            <a:r>
              <a:rPr lang="en-US" dirty="0"/>
              <a:t>The Cloud</a:t>
            </a:r>
            <a:r>
              <a:rPr lang="en-US" baseline="0" dirty="0"/>
              <a:t> is just a rebranding of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890B3C6-2E59-9E46-B671-384F9E302B09}" type="slidenum">
              <a:rPr lang="en-CA" smtClean="0"/>
              <a:pPr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5628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890B3C6-2E59-9E46-B671-384F9E302B09}" type="slidenum">
              <a:rPr lang="en-CA" smtClean="0"/>
              <a:pPr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4490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890B3C6-2E59-9E46-B671-384F9E302B09}" type="slidenum">
              <a:rPr lang="en-CA" smtClean="0"/>
              <a:pPr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8116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How-To:</a:t>
            </a:r>
            <a:r>
              <a:rPr lang="en-US" baseline="0" dirty="0"/>
              <a:t> </a:t>
            </a:r>
            <a:r>
              <a:rPr lang="en-US" dirty="0"/>
              <a:t>Workshops</a:t>
            </a:r>
            <a:r>
              <a:rPr lang="en-US" baseline="0" dirty="0"/>
              <a:t> are by and large unaffected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890B3C6-2E59-9E46-B671-384F9E302B09}" type="slidenum">
              <a:rPr lang="en-CA" smtClean="0"/>
              <a:pPr/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6168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801" y="273629"/>
            <a:ext cx="7138560" cy="11434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B247B3E-5D46-794F-84B8-56165696AC32}" type="slidenum">
              <a:rPr lang="en-CA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391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ED0E6-7BA8-1C4C-B47E-9DE2F9DD3776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baseline="0">
                <a:solidFill>
                  <a:srgbClr val="002755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695739" cy="6858000"/>
          </a:xfrm>
          <a:prstGeom prst="rect">
            <a:avLst/>
          </a:prstGeom>
          <a:solidFill>
            <a:srgbClr val="00275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3506131" y="2654095"/>
            <a:ext cx="7734505" cy="63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19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jpg"/><Relationship Id="rId5" Type="http://schemas.openxmlformats.org/officeDocument/2006/relationships/image" Target="../media/image5.tiff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2.jpg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jpg"/><Relationship Id="rId3" Type="http://schemas.openxmlformats.org/officeDocument/2006/relationships/image" Target="../media/image34.jpg"/><Relationship Id="rId7" Type="http://schemas.openxmlformats.org/officeDocument/2006/relationships/image" Target="../media/image38.jp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7.jpg"/><Relationship Id="rId5" Type="http://schemas.openxmlformats.org/officeDocument/2006/relationships/image" Target="../media/image36.jpg"/><Relationship Id="rId4" Type="http://schemas.openxmlformats.org/officeDocument/2006/relationships/image" Target="../media/image35.jpg"/><Relationship Id="rId9" Type="http://schemas.openxmlformats.org/officeDocument/2006/relationships/image" Target="../media/image40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tif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hyperlink" Target="https://www.youtube.com/watch?v=NHCJ8PtYCFc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hyperlink" Target="https://www.youtube.com/watch?v=3UHw22hBpA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2224873" y="1316299"/>
            <a:ext cx="8197341" cy="536744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25604" rIns="0" bIns="0" numCol="1" anchor="ctr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 Perspective:</a:t>
            </a:r>
          </a:p>
          <a:p>
            <a:pPr algn="ctr"/>
            <a:r>
              <a:rPr lang="en-US" dirty="0"/>
              <a:t>Genomics and Bioinformatics</a:t>
            </a:r>
            <a:endParaRPr lang="en-CA" sz="2903" dirty="0">
              <a:latin typeface="Arial" charset="0"/>
              <a:cs typeface="Arial Unicode MS" charset="0"/>
            </a:endParaRP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endParaRPr lang="en-CA" sz="2177" dirty="0">
              <a:latin typeface="Arial" charset="0"/>
              <a:cs typeface="Arial Unicode MS" charset="0"/>
            </a:endParaRP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>
                <a:latin typeface="Arial" charset="0"/>
                <a:cs typeface="Arial Unicode MS" charset="0"/>
              </a:rPr>
              <a:t>Matthew L. Settles, Ph.D.</a:t>
            </a: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endParaRPr lang="en-CA" sz="2177" dirty="0">
              <a:latin typeface="Arial" charset="0"/>
              <a:cs typeface="Arial Unicode MS" charset="0"/>
            </a:endParaRP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>
                <a:latin typeface="Arial" charset="0"/>
                <a:cs typeface="Arial Unicode MS" charset="0"/>
              </a:rPr>
              <a:t>Genome Center</a:t>
            </a: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>
                <a:latin typeface="Arial" charset="0"/>
                <a:cs typeface="Arial Unicode MS" charset="0"/>
              </a:rPr>
              <a:t>University of California, Davis</a:t>
            </a: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 err="1">
                <a:latin typeface="Arial" charset="0"/>
                <a:cs typeface="Arial Unicode MS" charset="0"/>
              </a:rPr>
              <a:t>settles@ucdavis.edu</a:t>
            </a:r>
            <a:endParaRPr lang="en-CA" sz="2177" dirty="0">
              <a:latin typeface="Arial" charset="0"/>
              <a:cs typeface="Arial Unicode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445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FAC63-CF90-D64E-8A26-C67C7E2CC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Bioinformatics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992FB404-4454-9746-B32B-7B2967F82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1375" y="1946092"/>
            <a:ext cx="8229600" cy="3798277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BC6982-2EB3-B44E-8428-866B04DBE0C6}"/>
              </a:ext>
            </a:extLst>
          </p:cNvPr>
          <p:cNvSpPr txBox="1"/>
          <p:nvPr/>
        </p:nvSpPr>
        <p:spPr>
          <a:xfrm>
            <a:off x="8686616" y="5768940"/>
            <a:ext cx="4043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Appro</a:t>
            </a:r>
            <a:r>
              <a:rPr lang="en-US" sz="2400" dirty="0"/>
              <a:t> Cluster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3C35B2-43B8-014B-9DEA-FB5DB15C443B}"/>
              </a:ext>
            </a:extLst>
          </p:cNvPr>
          <p:cNvSpPr txBox="1"/>
          <p:nvPr/>
        </p:nvSpPr>
        <p:spPr>
          <a:xfrm>
            <a:off x="1028701" y="3245065"/>
            <a:ext cx="22288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Old Way of thinking about Bioinformatics</a:t>
            </a:r>
          </a:p>
        </p:txBody>
      </p:sp>
    </p:spTree>
    <p:extLst>
      <p:ext uri="{BB962C8B-B14F-4D97-AF65-F5344CB8AC3E}">
        <p14:creationId xmlns:p14="http://schemas.microsoft.com/office/powerpoint/2010/main" val="3309316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30D69-C67D-F644-A17C-3C668C2E9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43002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Sequencing Costs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349" y="5566907"/>
            <a:ext cx="8195901" cy="1244291"/>
          </a:xfrm>
        </p:spPr>
        <p:txBody>
          <a:bodyPr>
            <a:normAutofit fontScale="92500" lnSpcReduction="10000"/>
          </a:bodyPr>
          <a:lstStyle/>
          <a:p>
            <a:r>
              <a:rPr lang="en-US" sz="2177" dirty="0"/>
              <a:t>Includes: labor, administration, management, utilities, reagents, consumables, instruments (amortized over 3 years), informatics related to sequence productions, submission, indirect costs.</a:t>
            </a:r>
          </a:p>
          <a:p>
            <a:r>
              <a:rPr lang="en-US" sz="2177" dirty="0"/>
              <a:t>http://</a:t>
            </a:r>
            <a:r>
              <a:rPr lang="en-US" sz="2177" dirty="0" err="1"/>
              <a:t>www.genome.gov</a:t>
            </a:r>
            <a:r>
              <a:rPr lang="en-US" sz="2177" dirty="0"/>
              <a:t>/</a:t>
            </a:r>
            <a:r>
              <a:rPr lang="en-US" sz="2177" dirty="0" err="1"/>
              <a:t>sequencingcosts</a:t>
            </a:r>
            <a:r>
              <a:rPr lang="en-US" sz="2177" dirty="0"/>
              <a:t>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5200" y="1908200"/>
            <a:ext cx="1382545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$0.008/Mb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49988" y="1908201"/>
            <a:ext cx="1986266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33" dirty="0"/>
              <a:t>$702 per Human sized (30x) genome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15454" y="668804"/>
            <a:ext cx="29088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May 2020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97B01A-8370-0941-829A-5D9155FD79E0}"/>
              </a:ext>
            </a:extLst>
          </p:cNvPr>
          <p:cNvSpPr txBox="1"/>
          <p:nvPr/>
        </p:nvSpPr>
        <p:spPr>
          <a:xfrm>
            <a:off x="16824960" y="-18059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ACB63E5-3847-614F-BE9B-AD7E5DD5991D}"/>
              </a:ext>
            </a:extLst>
          </p:cNvPr>
          <p:cNvGrpSpPr/>
          <p:nvPr/>
        </p:nvGrpSpPr>
        <p:grpSpPr>
          <a:xfrm>
            <a:off x="2314575" y="2251821"/>
            <a:ext cx="1143000" cy="1228912"/>
            <a:chOff x="2314575" y="2251821"/>
            <a:chExt cx="1143000" cy="1228912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E73A83E-10EF-8945-9A92-F96D2C3127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34640" y="2251821"/>
              <a:ext cx="0" cy="70569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26033F0-C6A2-CD45-9694-C909EB2070EF}"/>
                </a:ext>
              </a:extLst>
            </p:cNvPr>
            <p:cNvSpPr txBox="1"/>
            <p:nvPr/>
          </p:nvSpPr>
          <p:spPr>
            <a:xfrm>
              <a:off x="2314575" y="2957513"/>
              <a:ext cx="1143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First ‘NGS’ Sequencers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23E7328-6516-2848-9B92-019DEBBFFEA8}"/>
              </a:ext>
            </a:extLst>
          </p:cNvPr>
          <p:cNvGrpSpPr/>
          <p:nvPr/>
        </p:nvGrpSpPr>
        <p:grpSpPr>
          <a:xfrm>
            <a:off x="3799523" y="2695903"/>
            <a:ext cx="1926958" cy="523220"/>
            <a:chOff x="3799523" y="2695903"/>
            <a:chExt cx="1926958" cy="523220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9EFC5F7-8120-E44B-8FEE-3D8DCDA2ED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99523" y="2957513"/>
              <a:ext cx="775677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66B962A-F03F-444E-88FD-528F0FF7AC56}"/>
                </a:ext>
              </a:extLst>
            </p:cNvPr>
            <p:cNvSpPr txBox="1"/>
            <p:nvPr/>
          </p:nvSpPr>
          <p:spPr>
            <a:xfrm>
              <a:off x="4583481" y="2695903"/>
              <a:ext cx="1143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Illumina </a:t>
              </a:r>
              <a:r>
                <a:rPr lang="en-US" sz="1400" dirty="0" err="1"/>
                <a:t>HiSeq</a:t>
              </a:r>
              <a:r>
                <a:rPr lang="en-US" sz="1400" dirty="0"/>
                <a:t> 2000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80695F0-A0F2-CE45-93F0-50CCF129AC5F}"/>
              </a:ext>
            </a:extLst>
          </p:cNvPr>
          <p:cNvGrpSpPr/>
          <p:nvPr/>
        </p:nvGrpSpPr>
        <p:grpSpPr>
          <a:xfrm>
            <a:off x="4163837" y="3607396"/>
            <a:ext cx="921085" cy="894392"/>
            <a:chOff x="4565105" y="3725380"/>
            <a:chExt cx="1357266" cy="894392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700E5F0-64B8-D547-9BDA-7BAFF13035D1}"/>
                </a:ext>
              </a:extLst>
            </p:cNvPr>
            <p:cNvCxnSpPr>
              <a:cxnSpLocks/>
            </p:cNvCxnSpPr>
            <p:nvPr/>
          </p:nvCxnSpPr>
          <p:spPr>
            <a:xfrm>
              <a:off x="5469047" y="4035204"/>
              <a:ext cx="1" cy="58456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1CD4BA2-D22C-0044-A2F8-CD494CE8E714}"/>
                </a:ext>
              </a:extLst>
            </p:cNvPr>
            <p:cNvSpPr txBox="1"/>
            <p:nvPr/>
          </p:nvSpPr>
          <p:spPr>
            <a:xfrm>
              <a:off x="4565105" y="3725380"/>
              <a:ext cx="13572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Illumina</a:t>
              </a:r>
            </a:p>
            <a:p>
              <a:r>
                <a:rPr lang="en-US" sz="1400" dirty="0"/>
                <a:t>X10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F08885B-FA10-1A4F-A088-84D57BE6A727}"/>
              </a:ext>
            </a:extLst>
          </p:cNvPr>
          <p:cNvSpPr txBox="1"/>
          <p:nvPr/>
        </p:nvSpPr>
        <p:spPr>
          <a:xfrm>
            <a:off x="4892756" y="3837225"/>
            <a:ext cx="1382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Illumina</a:t>
            </a:r>
          </a:p>
          <a:p>
            <a:r>
              <a:rPr lang="en-US" sz="1400" dirty="0" err="1"/>
              <a:t>Novaseq</a:t>
            </a:r>
            <a:endParaRPr lang="en-US" sz="14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4DF1CF1-4468-834E-8870-3938E11758AE}"/>
              </a:ext>
            </a:extLst>
          </p:cNvPr>
          <p:cNvCxnSpPr>
            <a:cxnSpLocks/>
          </p:cNvCxnSpPr>
          <p:nvPr/>
        </p:nvCxnSpPr>
        <p:spPr>
          <a:xfrm>
            <a:off x="5446078" y="4438051"/>
            <a:ext cx="0" cy="19646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1486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C7E8050-91DE-0044-9D34-AD32CF506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1155" y="1236518"/>
            <a:ext cx="6864930" cy="34324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58D1AA-162C-BA4F-B57A-EFC5265DB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655" y="2345009"/>
            <a:ext cx="4397474" cy="36645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Growth in Public Sequence 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6769" y="4550386"/>
            <a:ext cx="4432545" cy="464527"/>
          </a:xfrm>
        </p:spPr>
        <p:txBody>
          <a:bodyPr>
            <a:norm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www.ncbi.nlm.nih.gov</a:t>
            </a:r>
            <a:r>
              <a:rPr lang="en-US" sz="1600" dirty="0"/>
              <a:t>/</a:t>
            </a:r>
            <a:r>
              <a:rPr lang="en-US" sz="1600" dirty="0" err="1"/>
              <a:t>genbank</a:t>
            </a:r>
            <a:r>
              <a:rPr lang="en-US" sz="1600" dirty="0"/>
              <a:t>/statistics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94203" y="1923617"/>
            <a:ext cx="1866436" cy="287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70" dirty="0"/>
              <a:t>WGS &gt; 7 trillion bp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AD39E1-1F94-B04C-8C10-44847587BC89}"/>
              </a:ext>
            </a:extLst>
          </p:cNvPr>
          <p:cNvSpPr/>
          <p:nvPr/>
        </p:nvSpPr>
        <p:spPr>
          <a:xfrm>
            <a:off x="1445267" y="2936643"/>
            <a:ext cx="1786066" cy="3436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33" dirty="0"/>
              <a:t>&gt; 40 quadrillion bp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034555-6BC8-9547-93B6-2CA065C3E838}"/>
              </a:ext>
            </a:extLst>
          </p:cNvPr>
          <p:cNvSpPr/>
          <p:nvPr/>
        </p:nvSpPr>
        <p:spPr>
          <a:xfrm>
            <a:off x="1132684" y="5996682"/>
            <a:ext cx="3683701" cy="3436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33" dirty="0"/>
              <a:t>http://</a:t>
            </a:r>
            <a:r>
              <a:rPr lang="en-US" sz="1633" dirty="0" err="1"/>
              <a:t>www.ncbi.nlm.nih.gov</a:t>
            </a:r>
            <a:r>
              <a:rPr lang="en-US" sz="1633" dirty="0"/>
              <a:t>/Traces/</a:t>
            </a:r>
            <a:r>
              <a:rPr lang="en-US" sz="1600" dirty="0" err="1"/>
              <a:t>sra</a:t>
            </a:r>
            <a:r>
              <a:rPr lang="en-US" sz="1633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333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Illumina’s Flexibility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294001" y="5088055"/>
            <a:ext cx="6253378" cy="1534234"/>
            <a:chOff x="2068512" y="3094037"/>
            <a:chExt cx="6893191" cy="1691208"/>
          </a:xfrm>
        </p:grpSpPr>
        <p:sp>
          <p:nvSpPr>
            <p:cNvPr id="5" name="Rectangle 4"/>
            <p:cNvSpPr/>
            <p:nvPr/>
          </p:nvSpPr>
          <p:spPr>
            <a:xfrm>
              <a:off x="7521205" y="3648242"/>
              <a:ext cx="228600" cy="64008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6" name="Rectangle 5"/>
            <p:cNvSpPr/>
            <p:nvPr/>
          </p:nvSpPr>
          <p:spPr>
            <a:xfrm>
              <a:off x="7756522" y="3648120"/>
              <a:ext cx="457200" cy="64008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068512" y="4108606"/>
              <a:ext cx="457200" cy="64008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526445" y="4106494"/>
              <a:ext cx="228600" cy="64008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761762" y="4105524"/>
              <a:ext cx="457200" cy="640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265300" y="3651049"/>
              <a:ext cx="228600" cy="64008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>
                <a:solidFill>
                  <a:srgbClr val="008000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068512" y="3649295"/>
              <a:ext cx="457200" cy="6400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411878" y="3644945"/>
              <a:ext cx="3185200" cy="6842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408018" y="4106494"/>
              <a:ext cx="3189060" cy="6400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226549" y="3749824"/>
              <a:ext cx="3958910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89" dirty="0"/>
                <a:t>DNA Sequence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495922" y="4107039"/>
              <a:ext cx="457200" cy="6400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062632" y="3648481"/>
              <a:ext cx="457200" cy="64008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061402" y="4106494"/>
              <a:ext cx="457200" cy="64008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525712" y="3647877"/>
              <a:ext cx="457200" cy="6400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949947" y="4106494"/>
              <a:ext cx="457200" cy="64008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953185" y="3647877"/>
              <a:ext cx="457200" cy="640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597078" y="4106494"/>
              <a:ext cx="457200" cy="64008"/>
            </a:xfrm>
            <a:prstGeom prst="rect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598403" y="3647877"/>
              <a:ext cx="457200" cy="64008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tx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23" name="Right Arrow 22"/>
            <p:cNvSpPr/>
            <p:nvPr/>
          </p:nvSpPr>
          <p:spPr>
            <a:xfrm>
              <a:off x="2982555" y="4254703"/>
              <a:ext cx="457200" cy="91440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24" name="Right Arrow 23"/>
            <p:cNvSpPr/>
            <p:nvPr/>
          </p:nvSpPr>
          <p:spPr>
            <a:xfrm>
              <a:off x="3440112" y="4254703"/>
              <a:ext cx="2286000" cy="91440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036215" y="4363691"/>
              <a:ext cx="2090568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89" dirty="0"/>
                <a:t>Read 1 (50- 300bp)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964112" y="3192889"/>
              <a:ext cx="1784616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89" dirty="0"/>
                <a:t>Read 2 (50-300bp)</a:t>
              </a:r>
            </a:p>
          </p:txBody>
        </p:sp>
        <p:sp>
          <p:nvSpPr>
            <p:cNvPr id="27" name="Right Arrow 26"/>
            <p:cNvSpPr/>
            <p:nvPr/>
          </p:nvSpPr>
          <p:spPr>
            <a:xfrm rot="10800000">
              <a:off x="4769602" y="3481616"/>
              <a:ext cx="2286000" cy="91440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28" name="Right Arrow 27"/>
            <p:cNvSpPr/>
            <p:nvPr/>
          </p:nvSpPr>
          <p:spPr>
            <a:xfrm rot="10800000">
              <a:off x="7059452" y="3481616"/>
              <a:ext cx="457200" cy="91440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656976" y="3094037"/>
              <a:ext cx="1301428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89" dirty="0"/>
                <a:t>Read 2 primer</a:t>
              </a:r>
            </a:p>
          </p:txBody>
        </p:sp>
        <p:sp>
          <p:nvSpPr>
            <p:cNvPr id="30" name="Right Arrow 29"/>
            <p:cNvSpPr/>
            <p:nvPr/>
          </p:nvSpPr>
          <p:spPr>
            <a:xfrm>
              <a:off x="7527922" y="4254703"/>
              <a:ext cx="228600" cy="91440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31" name="Right Arrow 30"/>
            <p:cNvSpPr/>
            <p:nvPr/>
          </p:nvSpPr>
          <p:spPr>
            <a:xfrm>
              <a:off x="7062842" y="4254703"/>
              <a:ext cx="457200" cy="91440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419961" y="4314134"/>
              <a:ext cx="1541742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89" dirty="0"/>
                <a:t>Barcode (8bp)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482064" y="4498706"/>
              <a:ext cx="1758648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89" dirty="0"/>
                <a:t>Barcode Read primer</a:t>
              </a:r>
            </a:p>
          </p:txBody>
        </p:sp>
      </p:grpSp>
      <p:cxnSp>
        <p:nvCxnSpPr>
          <p:cNvPr id="35" name="Straight Arrow Connector 34"/>
          <p:cNvCxnSpPr/>
          <p:nvPr/>
        </p:nvCxnSpPr>
        <p:spPr bwMode="auto">
          <a:xfrm>
            <a:off x="10190924" y="1934278"/>
            <a:ext cx="0" cy="2629301"/>
          </a:xfrm>
          <a:prstGeom prst="straightConnector1">
            <a:avLst/>
          </a:prstGeom>
          <a:solidFill>
            <a:srgbClr val="00B8FF"/>
          </a:solidFill>
          <a:ln w="603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6" name="TextBox 35"/>
          <p:cNvSpPr txBox="1"/>
          <p:nvPr/>
        </p:nvSpPr>
        <p:spPr>
          <a:xfrm rot="5400000">
            <a:off x="9465426" y="3178484"/>
            <a:ext cx="1982549" cy="315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52" b="1" dirty="0">
                <a:solidFill>
                  <a:srgbClr val="FF0000"/>
                </a:solidFill>
              </a:rPr>
              <a:t>Depth of Coverage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0172552" y="1631692"/>
            <a:ext cx="483891" cy="315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52" b="1" dirty="0"/>
              <a:t>1X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897999" y="4604164"/>
            <a:ext cx="854284" cy="287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70" b="1" dirty="0"/>
              <a:t>100000X</a:t>
            </a:r>
          </a:p>
        </p:txBody>
      </p:sp>
      <p:cxnSp>
        <p:nvCxnSpPr>
          <p:cNvPr id="39" name="Straight Arrow Connector 38"/>
          <p:cNvCxnSpPr/>
          <p:nvPr/>
        </p:nvCxnSpPr>
        <p:spPr bwMode="auto">
          <a:xfrm flipH="1" flipV="1">
            <a:off x="5065220" y="1934278"/>
            <a:ext cx="4874445" cy="2588218"/>
          </a:xfrm>
          <a:prstGeom prst="straightConnector1">
            <a:avLst/>
          </a:prstGeom>
          <a:solidFill>
            <a:srgbClr val="00B8FF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4789448" y="2269633"/>
            <a:ext cx="1306552" cy="65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14" dirty="0"/>
              <a:t>Whole Genome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9275854" y="4604661"/>
            <a:ext cx="691273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1KB</a:t>
            </a:r>
            <a:endParaRPr lang="en-US" sz="1270" dirty="0"/>
          </a:p>
        </p:txBody>
      </p:sp>
      <p:sp>
        <p:nvSpPr>
          <p:cNvPr id="42" name="TextBox 41"/>
          <p:cNvSpPr txBox="1"/>
          <p:nvPr/>
        </p:nvSpPr>
        <p:spPr>
          <a:xfrm>
            <a:off x="7340291" y="2806855"/>
            <a:ext cx="2212072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Reduction Techniques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750364" y="3290745"/>
            <a:ext cx="1865126" cy="3436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33" dirty="0"/>
              <a:t>Capture Techniques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337945" y="3767300"/>
            <a:ext cx="2362106" cy="594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33" dirty="0"/>
              <a:t>Access Array</a:t>
            </a:r>
          </a:p>
          <a:p>
            <a:pPr algn="ctr"/>
            <a:r>
              <a:rPr lang="en-US" sz="1633" dirty="0"/>
              <a:t>Amplicons</a:t>
            </a:r>
          </a:p>
        </p:txBody>
      </p:sp>
      <p:sp>
        <p:nvSpPr>
          <p:cNvPr id="45" name="Rectangle 44"/>
          <p:cNvSpPr/>
          <p:nvPr/>
        </p:nvSpPr>
        <p:spPr>
          <a:xfrm>
            <a:off x="7394499" y="4358164"/>
            <a:ext cx="2015232" cy="3157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52" dirty="0"/>
              <a:t>Few or Single Amplicons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301358" y="1677676"/>
            <a:ext cx="2412097" cy="3163302"/>
          </a:xfrm>
          <a:prstGeom prst="rect">
            <a:avLst/>
          </a:prstGeom>
          <a:solidFill>
            <a:srgbClr val="0000FF">
              <a:alpha val="25000"/>
            </a:srgbClr>
          </a:solidFill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14" b="1" dirty="0"/>
              <a:t>Genomic reduction allows for greater coverage and multiplexing of samples.</a:t>
            </a:r>
          </a:p>
          <a:p>
            <a:pPr algn="ctr"/>
            <a:endParaRPr lang="en-US" sz="1814" b="1" dirty="0"/>
          </a:p>
          <a:p>
            <a:pPr algn="ctr"/>
            <a:r>
              <a:rPr lang="en-US" sz="1814" b="1" dirty="0"/>
              <a:t>You can fine tune your depth of coverage needs and sample size </a:t>
            </a:r>
          </a:p>
          <a:p>
            <a:pPr algn="ctr"/>
            <a:r>
              <a:rPr lang="en-US" sz="1814" b="1" dirty="0"/>
              <a:t>with the reduction technique</a:t>
            </a:r>
            <a:endParaRPr lang="en-US" sz="1452" dirty="0"/>
          </a:p>
        </p:txBody>
      </p:sp>
      <p:sp>
        <p:nvSpPr>
          <p:cNvPr id="47" name="TextBox 46"/>
          <p:cNvSpPr txBox="1"/>
          <p:nvPr/>
        </p:nvSpPr>
        <p:spPr>
          <a:xfrm>
            <a:off x="8377199" y="3290746"/>
            <a:ext cx="1348207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 err="1"/>
              <a:t>RADseq</a:t>
            </a:r>
            <a:r>
              <a:rPr lang="en-US" sz="1633" dirty="0"/>
              <a:t>/GBS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930218" y="5018928"/>
            <a:ext cx="1589927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>
                <a:solidFill>
                  <a:srgbClr val="FF0000"/>
                </a:solidFill>
              </a:rPr>
              <a:t>Greater Multiplexing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542982" y="1493437"/>
            <a:ext cx="1589927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>
                <a:solidFill>
                  <a:srgbClr val="FF0000"/>
                </a:solidFill>
              </a:rPr>
              <a:t>Single Multiplexing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7BE9B72-12B4-8D45-96A6-85B8897EFC2E}"/>
              </a:ext>
            </a:extLst>
          </p:cNvPr>
          <p:cNvSpPr txBox="1"/>
          <p:nvPr/>
        </p:nvSpPr>
        <p:spPr>
          <a:xfrm>
            <a:off x="7029072" y="2573134"/>
            <a:ext cx="2212072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RNA</a:t>
            </a:r>
          </a:p>
        </p:txBody>
      </p:sp>
    </p:spTree>
    <p:extLst>
      <p:ext uri="{BB962C8B-B14F-4D97-AF65-F5344CB8AC3E}">
        <p14:creationId xmlns:p14="http://schemas.microsoft.com/office/powerpoint/2010/main" val="1425669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350" y="353172"/>
            <a:ext cx="7887528" cy="1325563"/>
          </a:xfrm>
        </p:spPr>
        <p:txBody>
          <a:bodyPr>
            <a:normAutofit/>
          </a:bodyPr>
          <a:lstStyle/>
          <a:p>
            <a:r>
              <a:rPr lang="en-US" sz="4355" dirty="0"/>
              <a:t>Sequencing Libraries: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0149" y="1469848"/>
            <a:ext cx="2259597" cy="3907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903" dirty="0"/>
              <a:t>DNA-</a:t>
            </a:r>
            <a:r>
              <a:rPr lang="en-US" sz="2903" dirty="0" err="1"/>
              <a:t>seq</a:t>
            </a:r>
            <a:endParaRPr lang="en-US" sz="2903" dirty="0"/>
          </a:p>
          <a:p>
            <a:pPr marL="0" indent="0">
              <a:buNone/>
            </a:pPr>
            <a:r>
              <a:rPr lang="en-US" sz="2903" dirty="0"/>
              <a:t>RNA-</a:t>
            </a:r>
            <a:r>
              <a:rPr lang="en-US" sz="2903" dirty="0" err="1"/>
              <a:t>seq</a:t>
            </a:r>
            <a:endParaRPr lang="en-US" sz="2903" dirty="0"/>
          </a:p>
          <a:p>
            <a:pPr marL="0" indent="0">
              <a:buNone/>
            </a:pPr>
            <a:r>
              <a:rPr lang="en-US" sz="2903" dirty="0" err="1"/>
              <a:t>Amplicons</a:t>
            </a:r>
            <a:endParaRPr lang="en-US" sz="2903" dirty="0"/>
          </a:p>
          <a:p>
            <a:pPr marL="0" indent="0">
              <a:buNone/>
            </a:pPr>
            <a:r>
              <a:rPr lang="en-US" sz="2903" dirty="0" err="1"/>
              <a:t>CHiP-seq</a:t>
            </a:r>
            <a:endParaRPr lang="en-US" sz="2903" dirty="0"/>
          </a:p>
          <a:p>
            <a:pPr marL="0" indent="0">
              <a:buNone/>
            </a:pPr>
            <a:r>
              <a:rPr lang="en-US" sz="2903" dirty="0" err="1"/>
              <a:t>MeDiP-seq</a:t>
            </a:r>
            <a:endParaRPr lang="en-US" sz="2903" dirty="0"/>
          </a:p>
          <a:p>
            <a:pPr marL="0" indent="0">
              <a:buNone/>
            </a:pPr>
            <a:r>
              <a:rPr lang="en-US" sz="2903" dirty="0"/>
              <a:t>RAD-</a:t>
            </a:r>
            <a:r>
              <a:rPr lang="en-US" sz="2903" dirty="0" err="1"/>
              <a:t>seq</a:t>
            </a:r>
            <a:endParaRPr lang="en-US" sz="2903" dirty="0"/>
          </a:p>
          <a:p>
            <a:pPr marL="0" indent="0">
              <a:buNone/>
            </a:pPr>
            <a:r>
              <a:rPr lang="en-US" sz="2903" dirty="0" err="1"/>
              <a:t>ddRAD-seq</a:t>
            </a:r>
            <a:endParaRPr lang="en-US" sz="2903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791422" y="1469847"/>
            <a:ext cx="2259597" cy="519030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2560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ＭＳ Ｐゴシック" charset="0"/>
                <a:cs typeface="+mn-cs"/>
              </a:defRPr>
            </a:lvl1pPr>
            <a:lvl2pPr marL="914400" indent="-4572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138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850"/>
              </a:spcAft>
              <a:buClr>
                <a:srgbClr val="BC8609"/>
              </a:buClr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575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BC8609"/>
              </a:buClr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3" dirty="0" err="1"/>
              <a:t>DNase-seq</a:t>
            </a:r>
            <a:endParaRPr lang="en-US" sz="2903" dirty="0"/>
          </a:p>
          <a:p>
            <a:r>
              <a:rPr lang="en-US" sz="2903" dirty="0"/>
              <a:t>ATAC-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 err="1"/>
              <a:t>MNase-seq</a:t>
            </a:r>
            <a:endParaRPr lang="en-US" sz="2903" dirty="0"/>
          </a:p>
          <a:p>
            <a:r>
              <a:rPr lang="en-US" sz="2903" dirty="0"/>
              <a:t>FAIRE-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Ribose-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 err="1"/>
              <a:t>smRNA-seq</a:t>
            </a:r>
            <a:endParaRPr lang="en-US" sz="2903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5862695" y="1469845"/>
            <a:ext cx="2259597" cy="473377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2560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ＭＳ Ｐゴシック" charset="0"/>
                <a:cs typeface="+mn-cs"/>
              </a:defRPr>
            </a:lvl1pPr>
            <a:lvl2pPr marL="914400" indent="-4572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138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850"/>
              </a:spcAft>
              <a:buClr>
                <a:srgbClr val="BC8609"/>
              </a:buClr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575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BC8609"/>
              </a:buClr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3" dirty="0" err="1"/>
              <a:t>tagRNA-seq</a:t>
            </a:r>
            <a:endParaRPr lang="en-US" sz="2903" dirty="0"/>
          </a:p>
          <a:p>
            <a:r>
              <a:rPr lang="en-US" sz="2903" dirty="0"/>
              <a:t>PAT-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Structure-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MPE-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STARR-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Mod-</a:t>
            </a:r>
            <a:r>
              <a:rPr lang="en-US" sz="2903" dirty="0" err="1"/>
              <a:t>seq</a:t>
            </a:r>
            <a:endParaRPr lang="en-US" sz="2903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78A65D-5BA5-9644-A7EE-6E215C16E2C5}"/>
              </a:ext>
            </a:extLst>
          </p:cNvPr>
          <p:cNvSpPr txBox="1">
            <a:spLocks/>
          </p:cNvSpPr>
          <p:nvPr/>
        </p:nvSpPr>
        <p:spPr bwMode="auto">
          <a:xfrm>
            <a:off x="8122292" y="1469844"/>
            <a:ext cx="2259597" cy="473377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2560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ＭＳ Ｐゴシック" charset="0"/>
                <a:cs typeface="+mn-cs"/>
              </a:defRPr>
            </a:lvl1pPr>
            <a:lvl2pPr marL="914400" indent="-4572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138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850"/>
              </a:spcAft>
              <a:buClr>
                <a:srgbClr val="BC8609"/>
              </a:buClr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575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BC8609"/>
              </a:buClr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3" dirty="0" err="1"/>
              <a:t>EnD-seq</a:t>
            </a:r>
            <a:endParaRPr lang="en-US" sz="2903" dirty="0"/>
          </a:p>
          <a:p>
            <a:r>
              <a:rPr lang="en-US" sz="2903" dirty="0"/>
              <a:t>Pool-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G&amp;T-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Tn-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 err="1"/>
              <a:t>BrAD-seq</a:t>
            </a:r>
            <a:endParaRPr lang="en-US" sz="2903" dirty="0"/>
          </a:p>
          <a:p>
            <a:r>
              <a:rPr lang="en-US" sz="2903" dirty="0"/>
              <a:t>SLAF-</a:t>
            </a:r>
            <a:r>
              <a:rPr lang="en-US" sz="2903" dirty="0" err="1"/>
              <a:t>seq</a:t>
            </a:r>
            <a:endParaRPr lang="en-US" sz="2903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28936D-02DD-3742-8BA8-A364C9F1BC3C}"/>
              </a:ext>
            </a:extLst>
          </p:cNvPr>
          <p:cNvSpPr txBox="1"/>
          <p:nvPr/>
        </p:nvSpPr>
        <p:spPr>
          <a:xfrm>
            <a:off x="1720149" y="5782990"/>
            <a:ext cx="4642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MLA-seq is my favorite seq</a:t>
            </a:r>
          </a:p>
        </p:txBody>
      </p:sp>
    </p:spTree>
    <p:extLst>
      <p:ext uri="{BB962C8B-B14F-4D97-AF65-F5344CB8AC3E}">
        <p14:creationId xmlns:p14="http://schemas.microsoft.com/office/powerpoint/2010/main" val="3812382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3E9B9-BFAA-1A40-B8E2-94D49F7EF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all you seq</a:t>
            </a:r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01AFF867-AE12-AA43-B359-68F8080E6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16437" y="-20052"/>
            <a:ext cx="5257800" cy="6893257"/>
          </a:xfr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BDF91173-B38F-C348-A834-DAA18219A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" y="1551708"/>
            <a:ext cx="6051667" cy="504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825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The data deluge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1"/>
          </p:nvPr>
        </p:nvSpPr>
        <p:spPr>
          <a:xfrm>
            <a:off x="2177349" y="5986709"/>
            <a:ext cx="819590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Plucking the biology from the Noise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752" y="1908200"/>
            <a:ext cx="6855120" cy="385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02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Reality</a:t>
            </a:r>
          </a:p>
        </p:txBody>
      </p:sp>
      <p:sp>
        <p:nvSpPr>
          <p:cNvPr id="5" name="Content Placeholder 5"/>
          <p:cNvSpPr txBox="1">
            <a:spLocks noGrp="1"/>
          </p:cNvSpPr>
          <p:nvPr>
            <p:ph idx="1"/>
          </p:nvPr>
        </p:nvSpPr>
        <p:spPr>
          <a:xfrm>
            <a:off x="2177349" y="5986709"/>
            <a:ext cx="819590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Its much more difficult than we may first think</a:t>
            </a:r>
          </a:p>
        </p:txBody>
      </p:sp>
      <p:pic>
        <p:nvPicPr>
          <p:cNvPr id="4" name="Picture 3" descr="AssemblyisHar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715" y="1562564"/>
            <a:ext cx="6391649" cy="430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024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188DB-7670-6B47-AA81-BB1DCCAEF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Genomics and Bioinformatics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B47F7-6393-CF48-9C47-4B9B1E96A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Following data science principles, 2 stages in analysis of genomics data (Bioinformatics)</a:t>
            </a:r>
          </a:p>
          <a:p>
            <a:pPr lvl="1"/>
            <a:r>
              <a:rPr lang="en-US" b="1" dirty="0"/>
              <a:t>Data reduction</a:t>
            </a:r>
          </a:p>
          <a:p>
            <a:pPr marL="457200" lvl="1" indent="0">
              <a:buNone/>
            </a:pPr>
            <a:r>
              <a:rPr lang="en-US" dirty="0"/>
              <a:t>	Sequence data (raw data) to summarized form.</a:t>
            </a:r>
          </a:p>
          <a:p>
            <a:pPr marL="457200" lvl="1" indent="0">
              <a:buNone/>
            </a:pPr>
            <a:r>
              <a:rPr lang="en-US" sz="2000" dirty="0"/>
              <a:t>	* Command line, shell scripting, and programming.</a:t>
            </a:r>
            <a:br>
              <a:rPr lang="en-US" sz="2000" dirty="0"/>
            </a:br>
            <a:r>
              <a:rPr lang="en-US" sz="2000" dirty="0"/>
              <a:t>	* Requires an understanding of the technology, molecular biology.</a:t>
            </a:r>
          </a:p>
          <a:p>
            <a:pPr marL="457200" lvl="1" indent="0">
              <a:buNone/>
            </a:pPr>
            <a:r>
              <a:rPr lang="en-US" sz="2000" dirty="0"/>
              <a:t>	* Removing technical noise from data.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Data analysis</a:t>
            </a:r>
          </a:p>
          <a:p>
            <a:pPr marL="457200" lvl="1" indent="0">
              <a:buNone/>
            </a:pPr>
            <a:r>
              <a:rPr lang="en-US" dirty="0"/>
              <a:t>	Summarized data to biological interpretation</a:t>
            </a:r>
          </a:p>
          <a:p>
            <a:pPr marL="457200" lvl="1" indent="0">
              <a:buNone/>
            </a:pPr>
            <a:r>
              <a:rPr lang="en-US" sz="2000" dirty="0"/>
              <a:t>	* R/Python statistical programming</a:t>
            </a:r>
          </a:p>
          <a:p>
            <a:pPr marL="457200" lvl="1" indent="0">
              <a:buNone/>
            </a:pPr>
            <a:r>
              <a:rPr lang="en-US" sz="2000" dirty="0"/>
              <a:t>	* Requires an understanding of the biological question, statistics.</a:t>
            </a:r>
          </a:p>
        </p:txBody>
      </p:sp>
    </p:spTree>
    <p:extLst>
      <p:ext uri="{BB962C8B-B14F-4D97-AF65-F5344CB8AC3E}">
        <p14:creationId xmlns:p14="http://schemas.microsoft.com/office/powerpoint/2010/main" val="504206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Prerequisites for doing Bioinformatics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903" dirty="0"/>
              <a:t>Access to a multi-core (24 </a:t>
            </a:r>
            <a:r>
              <a:rPr lang="en-US" sz="2903" dirty="0" err="1"/>
              <a:t>cpu</a:t>
            </a:r>
            <a:r>
              <a:rPr lang="en-US" sz="2903" dirty="0"/>
              <a:t> or greater), ‘high’ memory 64Gb or greater Linux server.</a:t>
            </a:r>
          </a:p>
          <a:p>
            <a:r>
              <a:rPr lang="en-US" sz="2903" dirty="0"/>
              <a:t>Familiarity with the ’command line’ </a:t>
            </a:r>
            <a:r>
              <a:rPr lang="en-US" sz="2903" dirty="0">
                <a:solidFill>
                  <a:schemeClr val="tx2"/>
                </a:solidFill>
              </a:rPr>
              <a:t>and at least one programming language</a:t>
            </a:r>
            <a:r>
              <a:rPr lang="en-US" sz="2903" dirty="0"/>
              <a:t>.</a:t>
            </a:r>
          </a:p>
          <a:p>
            <a:r>
              <a:rPr lang="en-US" sz="2903" dirty="0"/>
              <a:t>Basic knowledge of how to install software</a:t>
            </a:r>
          </a:p>
          <a:p>
            <a:r>
              <a:rPr lang="en-US" sz="2903" dirty="0"/>
              <a:t>Basic knowledge of R (or equivalent) and statistical programming</a:t>
            </a:r>
          </a:p>
          <a:p>
            <a:r>
              <a:rPr lang="en-US" sz="2903" dirty="0"/>
              <a:t>Basic knowledge of Statistics and model building</a:t>
            </a:r>
          </a:p>
        </p:txBody>
      </p:sp>
    </p:spTree>
    <p:extLst>
      <p:ext uri="{BB962C8B-B14F-4D97-AF65-F5344CB8AC3E}">
        <p14:creationId xmlns:p14="http://schemas.microsoft.com/office/powerpoint/2010/main" val="3065148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76CF8-6B7B-5647-B0CD-C7FAE0862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</a:t>
            </a:r>
          </a:p>
        </p:txBody>
      </p:sp>
      <p:pic>
        <p:nvPicPr>
          <p:cNvPr id="3" name="Picture 2" descr="imgres.jpg">
            <a:extLst>
              <a:ext uri="{FF2B5EF4-FFF2-40B4-BE49-F238E27FC236}">
                <a16:creationId xmlns:a16="http://schemas.microsoft.com/office/drawing/2014/main" id="{4B6F6CDA-92EA-2443-AA99-3CCC2C0E9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325" y="1083129"/>
            <a:ext cx="2826440" cy="1905000"/>
          </a:xfrm>
          <a:prstGeom prst="rect">
            <a:avLst/>
          </a:prstGeom>
        </p:spPr>
      </p:pic>
      <p:pic>
        <p:nvPicPr>
          <p:cNvPr id="4" name="Picture 3" descr="imgres.jpg">
            <a:extLst>
              <a:ext uri="{FF2B5EF4-FFF2-40B4-BE49-F238E27FC236}">
                <a16:creationId xmlns:a16="http://schemas.microsoft.com/office/drawing/2014/main" id="{4D529C58-9DF8-4B48-B85E-4AA3F1AA8A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157" y="1886848"/>
            <a:ext cx="1557000" cy="1649848"/>
          </a:xfrm>
          <a:prstGeom prst="rect">
            <a:avLst/>
          </a:prstGeom>
        </p:spPr>
      </p:pic>
      <p:pic>
        <p:nvPicPr>
          <p:cNvPr id="5" name="Picture 4" descr="imgres.jpg">
            <a:extLst>
              <a:ext uri="{FF2B5EF4-FFF2-40B4-BE49-F238E27FC236}">
                <a16:creationId xmlns:a16="http://schemas.microsoft.com/office/drawing/2014/main" id="{40C04AE1-FD02-2342-B450-F89568FB89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493" y="3656397"/>
            <a:ext cx="2715014" cy="20892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3E23BA-4D45-AD45-A413-99222CF83B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9573" y="4659189"/>
            <a:ext cx="1925182" cy="1925182"/>
          </a:xfrm>
          <a:prstGeom prst="rect">
            <a:avLst/>
          </a:prstGeom>
        </p:spPr>
      </p:pic>
      <p:pic>
        <p:nvPicPr>
          <p:cNvPr id="7" name="Picture 6" descr="imgres.jpg">
            <a:extLst>
              <a:ext uri="{FF2B5EF4-FFF2-40B4-BE49-F238E27FC236}">
                <a16:creationId xmlns:a16="http://schemas.microsoft.com/office/drawing/2014/main" id="{84185EB5-64B3-1F48-9DB1-97365D929A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516" y="1886848"/>
            <a:ext cx="2565929" cy="18732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3E4373-E2AC-2842-9912-31A8C4943D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1630" y="3695386"/>
            <a:ext cx="1767944" cy="26519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F36B0B-2D99-7340-9498-580303CDAFF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3730" y="2897948"/>
            <a:ext cx="1767945" cy="151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0030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/>
              <a:t>Training - Models</a:t>
            </a:r>
            <a:endParaRPr lang="en-US" sz="4355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14772" indent="-414772"/>
            <a:r>
              <a:rPr lang="en-US" sz="2903" dirty="0"/>
              <a:t>Workshops</a:t>
            </a:r>
          </a:p>
          <a:p>
            <a:pPr marL="933237" lvl="1"/>
            <a:r>
              <a:rPr lang="en-US" sz="2540" dirty="0"/>
              <a:t>Often enrolled too late</a:t>
            </a:r>
          </a:p>
          <a:p>
            <a:pPr marL="414772" indent="-414772"/>
            <a:r>
              <a:rPr lang="en-US" sz="2903" dirty="0"/>
              <a:t>Collaborations</a:t>
            </a:r>
          </a:p>
          <a:p>
            <a:pPr marL="933237" lvl="1"/>
            <a:r>
              <a:rPr lang="en-US" sz="2540" dirty="0"/>
              <a:t>More experience persons</a:t>
            </a:r>
          </a:p>
          <a:p>
            <a:pPr marL="414772" indent="-414772"/>
            <a:r>
              <a:rPr lang="en-US" sz="2903" dirty="0"/>
              <a:t>Apprenticeships</a:t>
            </a:r>
          </a:p>
          <a:p>
            <a:pPr marL="933237" lvl="1"/>
            <a:r>
              <a:rPr lang="en-US" sz="2540" dirty="0"/>
              <a:t>Previous lab personnel to young personnel</a:t>
            </a:r>
          </a:p>
          <a:p>
            <a:pPr marL="414772" indent="-414772"/>
            <a:r>
              <a:rPr lang="en-US" sz="2903" dirty="0"/>
              <a:t>Formal Education</a:t>
            </a:r>
          </a:p>
          <a:p>
            <a:pPr marL="933237" lvl="1"/>
            <a:r>
              <a:rPr lang="en-US" sz="2540" dirty="0"/>
              <a:t>Most programs are </a:t>
            </a:r>
            <a:r>
              <a:rPr lang="en-US" sz="2540"/>
              <a:t>graduate level</a:t>
            </a:r>
          </a:p>
          <a:p>
            <a:pPr marL="933237" lvl="1"/>
            <a:r>
              <a:rPr lang="en-US" sz="2540"/>
              <a:t>Few </a:t>
            </a:r>
            <a:r>
              <a:rPr lang="en-US" sz="2540" dirty="0"/>
              <a:t>Undergraduate</a:t>
            </a:r>
          </a:p>
        </p:txBody>
      </p:sp>
    </p:spTree>
    <p:extLst>
      <p:ext uri="{BB962C8B-B14F-4D97-AF65-F5344CB8AC3E}">
        <p14:creationId xmlns:p14="http://schemas.microsoft.com/office/powerpoint/2010/main" val="2252042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4875" y="273630"/>
            <a:ext cx="7951075" cy="1143480"/>
          </a:xfrm>
        </p:spPr>
        <p:txBody>
          <a:bodyPr>
            <a:normAutofit/>
          </a:bodyPr>
          <a:lstStyle/>
          <a:p>
            <a:r>
              <a:rPr lang="en-US" sz="4355" dirty="0"/>
              <a:t>Substrate</a:t>
            </a:r>
          </a:p>
        </p:txBody>
      </p:sp>
      <p:pic>
        <p:nvPicPr>
          <p:cNvPr id="3" name="Picture 2" descr="imag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145" y="3014236"/>
            <a:ext cx="2580751" cy="12581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79891" y="1839074"/>
            <a:ext cx="2073818" cy="985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3" dirty="0">
                <a:solidFill>
                  <a:srgbClr val="FF0000"/>
                </a:solidFill>
              </a:rPr>
              <a:t>Cluster</a:t>
            </a:r>
          </a:p>
          <a:p>
            <a:r>
              <a:rPr lang="en-US" sz="2903" dirty="0">
                <a:solidFill>
                  <a:srgbClr val="FF0000"/>
                </a:solidFill>
              </a:rPr>
              <a:t>Computing</a:t>
            </a:r>
          </a:p>
        </p:txBody>
      </p:sp>
      <p:pic>
        <p:nvPicPr>
          <p:cNvPr id="5" name="Picture 4" descr="imag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619" y="2530345"/>
            <a:ext cx="4101551" cy="16244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24873" y="1839074"/>
            <a:ext cx="2073818" cy="985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3" dirty="0">
                <a:solidFill>
                  <a:srgbClr val="FF0000"/>
                </a:solidFill>
              </a:rPr>
              <a:t>Cloud</a:t>
            </a:r>
          </a:p>
          <a:p>
            <a:r>
              <a:rPr lang="en-US" sz="2903" dirty="0">
                <a:solidFill>
                  <a:srgbClr val="FF0000"/>
                </a:solidFill>
              </a:rPr>
              <a:t>Computing</a:t>
            </a:r>
          </a:p>
        </p:txBody>
      </p:sp>
      <p:pic>
        <p:nvPicPr>
          <p:cNvPr id="7" name="Picture 6" descr="4400143436_50bcd3843a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874" y="5013894"/>
            <a:ext cx="2706045" cy="181846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24873" y="4396782"/>
            <a:ext cx="2073818" cy="539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3" dirty="0">
                <a:solidFill>
                  <a:srgbClr val="FF0000"/>
                </a:solidFill>
              </a:rPr>
              <a:t>BAS</a:t>
            </a:r>
            <a:r>
              <a:rPr lang="en-US" sz="2903" baseline="30000" dirty="0">
                <a:solidFill>
                  <a:srgbClr val="FF0000"/>
                </a:solidFill>
              </a:rPr>
              <a:t>TM</a:t>
            </a:r>
          </a:p>
        </p:txBody>
      </p:sp>
      <p:pic>
        <p:nvPicPr>
          <p:cNvPr id="9" name="Picture 8" descr="images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145" y="5088054"/>
            <a:ext cx="1935563" cy="127174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718145" y="4396782"/>
            <a:ext cx="3179854" cy="539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3" dirty="0">
                <a:solidFill>
                  <a:srgbClr val="FF0000"/>
                </a:solidFill>
              </a:rPr>
              <a:t>Laptop &amp; Desktop</a:t>
            </a:r>
            <a:endParaRPr lang="en-US" sz="2903" baseline="300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91309" y="3982018"/>
            <a:ext cx="2626836" cy="929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43" b="1" dirty="0"/>
              <a:t>LINUX</a:t>
            </a:r>
          </a:p>
        </p:txBody>
      </p:sp>
      <p:pic>
        <p:nvPicPr>
          <p:cNvPr id="12" name="Picture 11" descr="imgres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051" y="1562564"/>
            <a:ext cx="2360712" cy="156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574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3128" y="273630"/>
            <a:ext cx="7812822" cy="1143480"/>
          </a:xfrm>
        </p:spPr>
        <p:txBody>
          <a:bodyPr>
            <a:normAutofit/>
          </a:bodyPr>
          <a:lstStyle/>
          <a:p>
            <a:r>
              <a:rPr lang="en-US" sz="4355" dirty="0"/>
              <a:t>Environment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08764" y="1769946"/>
            <a:ext cx="7120108" cy="411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77" b="1" dirty="0"/>
              <a:t>“Command Line” and “Programming Languages”</a:t>
            </a:r>
          </a:p>
          <a:p>
            <a:endParaRPr lang="en-US" sz="2177" b="1" dirty="0"/>
          </a:p>
          <a:p>
            <a:r>
              <a:rPr lang="en-US" sz="2177" b="1" dirty="0"/>
              <a:t>	</a:t>
            </a:r>
          </a:p>
          <a:p>
            <a:endParaRPr lang="en-US" sz="2177" b="1" dirty="0"/>
          </a:p>
          <a:p>
            <a:endParaRPr lang="en-US" sz="2177" b="1" dirty="0"/>
          </a:p>
          <a:p>
            <a:endParaRPr lang="en-US" sz="2177" b="1" dirty="0"/>
          </a:p>
          <a:p>
            <a:endParaRPr lang="en-US" sz="2177" b="1" dirty="0"/>
          </a:p>
          <a:p>
            <a:endParaRPr lang="en-US" sz="2177" b="1" dirty="0"/>
          </a:p>
          <a:p>
            <a:endParaRPr lang="en-US" sz="2177" b="1" dirty="0"/>
          </a:p>
          <a:p>
            <a:r>
              <a:rPr lang="en-US" sz="2177" b="1" dirty="0"/>
              <a:t>VS </a:t>
            </a:r>
          </a:p>
          <a:p>
            <a:endParaRPr lang="en-US" sz="2177" b="1" dirty="0"/>
          </a:p>
          <a:p>
            <a:r>
              <a:rPr lang="en-US" sz="2177" b="1" dirty="0"/>
              <a:t>Bioinformatics Software Suite 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3745674" y="4846109"/>
            <a:ext cx="6922807" cy="2177509"/>
            <a:chOff x="2449512" y="1493837"/>
            <a:chExt cx="7631113" cy="2400300"/>
          </a:xfrm>
        </p:grpSpPr>
        <p:pic>
          <p:nvPicPr>
            <p:cNvPr id="8" name="Picture 7" descr="images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4525" y="2027237"/>
              <a:ext cx="4356100" cy="1866900"/>
            </a:xfrm>
            <a:prstGeom prst="rect">
              <a:avLst/>
            </a:prstGeom>
          </p:spPr>
        </p:pic>
        <p:pic>
          <p:nvPicPr>
            <p:cNvPr id="9" name="Picture 8" descr="search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49512" y="2560637"/>
              <a:ext cx="2032000" cy="1181100"/>
            </a:xfrm>
            <a:prstGeom prst="rect">
              <a:avLst/>
            </a:prstGeom>
          </p:spPr>
        </p:pic>
        <p:pic>
          <p:nvPicPr>
            <p:cNvPr id="16" name="Picture 15" descr="search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8112" y="1493837"/>
              <a:ext cx="2832100" cy="784274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2521671" y="2115582"/>
            <a:ext cx="8133974" cy="2281199"/>
            <a:chOff x="925512" y="4618037"/>
            <a:chExt cx="8966200" cy="2514600"/>
          </a:xfrm>
        </p:grpSpPr>
        <p:pic>
          <p:nvPicPr>
            <p:cNvPr id="3" name="Picture 2" descr="search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5512" y="4618037"/>
              <a:ext cx="1295400" cy="1295400"/>
            </a:xfrm>
            <a:prstGeom prst="rect">
              <a:avLst/>
            </a:prstGeom>
          </p:spPr>
        </p:pic>
        <p:pic>
          <p:nvPicPr>
            <p:cNvPr id="5" name="Picture 4" descr="search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7512" y="4618037"/>
              <a:ext cx="4394200" cy="1485900"/>
            </a:xfrm>
            <a:prstGeom prst="rect">
              <a:avLst/>
            </a:prstGeom>
          </p:spPr>
        </p:pic>
        <p:pic>
          <p:nvPicPr>
            <p:cNvPr id="10" name="Picture 9" descr="search.jp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4112" y="6218237"/>
              <a:ext cx="2857500" cy="825500"/>
            </a:xfrm>
            <a:prstGeom prst="rect">
              <a:avLst/>
            </a:prstGeom>
          </p:spPr>
        </p:pic>
        <p:pic>
          <p:nvPicPr>
            <p:cNvPr id="11" name="Picture 10" descr="search.jp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3312" y="6167977"/>
              <a:ext cx="3429000" cy="964660"/>
            </a:xfrm>
            <a:prstGeom prst="rect">
              <a:avLst/>
            </a:prstGeom>
          </p:spPr>
        </p:pic>
        <p:pic>
          <p:nvPicPr>
            <p:cNvPr id="17" name="Picture 16" descr="search.jp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6912" y="4732337"/>
              <a:ext cx="1879600" cy="1409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04071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256" y="273630"/>
            <a:ext cx="7743693" cy="1143480"/>
          </a:xfrm>
        </p:spPr>
        <p:txBody>
          <a:bodyPr>
            <a:normAutofit/>
          </a:bodyPr>
          <a:lstStyle/>
          <a:p>
            <a:r>
              <a:rPr lang="en-US" sz="4355" dirty="0"/>
              <a:t>Data Science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32255" y="2250103"/>
            <a:ext cx="7673126" cy="2624484"/>
          </a:xfrm>
          <a:prstGeom prst="rect">
            <a:avLst/>
          </a:prstGeom>
          <a:solidFill>
            <a:srgbClr val="0000FF">
              <a:alpha val="25000"/>
            </a:srgbClr>
          </a:solidFill>
          <a:ln>
            <a:solidFill>
              <a:srgbClr val="0000FF"/>
            </a:solidFill>
          </a:ln>
          <a:effectLst>
            <a:glow rad="101600">
              <a:schemeClr val="accent1">
                <a:lumMod val="60000"/>
                <a:lumOff val="40000"/>
                <a:alpha val="75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331811" tIns="331811" rIns="331811" bIns="331811" rtlCol="0">
            <a:spAutoFit/>
          </a:bodyPr>
          <a:lstStyle/>
          <a:p>
            <a:r>
              <a:rPr lang="en-US" sz="2540" dirty="0"/>
              <a:t>Data science is the process of formulating a quantitative question that can be answered with data, collecting and cleaning the data, analyzing the data, and communicating the answer to the question to a relevant audience.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55747" y="6123890"/>
            <a:ext cx="8236225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b="1" dirty="0"/>
              <a:t>Five Fundamental Concepts of Data Science</a:t>
            </a:r>
          </a:p>
          <a:p>
            <a:r>
              <a:rPr lang="en-US" sz="1633" b="1" dirty="0" err="1"/>
              <a:t>statisticsviews.com</a:t>
            </a:r>
            <a:r>
              <a:rPr lang="en-US" sz="1633" b="1" dirty="0"/>
              <a:t> November 11, 2013 by Kirk Borne</a:t>
            </a:r>
          </a:p>
        </p:txBody>
      </p:sp>
    </p:spTree>
    <p:extLst>
      <p:ext uri="{BB962C8B-B14F-4D97-AF65-F5344CB8AC3E}">
        <p14:creationId xmlns:p14="http://schemas.microsoft.com/office/powerpoint/2010/main" val="10136168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/>
          <p:cNvSpPr>
            <a:spLocks noChangeAspect="1"/>
          </p:cNvSpPr>
          <p:nvPr/>
        </p:nvSpPr>
        <p:spPr bwMode="auto">
          <a:xfrm>
            <a:off x="4022182" y="3290746"/>
            <a:ext cx="2737439" cy="2737439"/>
          </a:xfrm>
          <a:prstGeom prst="ellipse">
            <a:avLst/>
          </a:prstGeom>
          <a:solidFill>
            <a:srgbClr val="FF0000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953" tIns="41476" rIns="82953" bIns="41476" numCol="1" rtlCol="0" anchor="t" anchorCtr="0" compatLnSpc="1">
            <a:prstTxWarp prst="textNoShape">
              <a:avLst/>
            </a:prstTxWarp>
          </a:bodyPr>
          <a:lstStyle/>
          <a:p>
            <a:pPr defTabSz="407571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1633">
              <a:latin typeface="Arial" charset="0"/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 bwMode="auto">
          <a:xfrm>
            <a:off x="4989964" y="1769946"/>
            <a:ext cx="2737439" cy="2737439"/>
          </a:xfrm>
          <a:prstGeom prst="ellipse">
            <a:avLst/>
          </a:prstGeom>
          <a:solidFill>
            <a:schemeClr val="accent1">
              <a:lumMod val="50000"/>
              <a:alpha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953" tIns="41476" rIns="82953" bIns="41476" numCol="1" rtlCol="0" anchor="t" anchorCtr="0" compatLnSpc="1">
            <a:prstTxWarp prst="textNoShape">
              <a:avLst/>
            </a:prstTxWarp>
          </a:bodyPr>
          <a:lstStyle/>
          <a:p>
            <a:pPr defTabSz="407571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1633">
              <a:latin typeface="Arial" charset="0"/>
            </a:endParaRPr>
          </a:p>
        </p:txBody>
      </p:sp>
      <p:sp>
        <p:nvSpPr>
          <p:cNvPr id="17" name="Oval 16"/>
          <p:cNvSpPr>
            <a:spLocks noChangeAspect="1"/>
          </p:cNvSpPr>
          <p:nvPr/>
        </p:nvSpPr>
        <p:spPr bwMode="auto">
          <a:xfrm>
            <a:off x="5957746" y="3318397"/>
            <a:ext cx="2737439" cy="2737439"/>
          </a:xfrm>
          <a:prstGeom prst="ellipse">
            <a:avLst/>
          </a:prstGeom>
          <a:solidFill>
            <a:srgbClr val="0000FF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953" tIns="41476" rIns="82953" bIns="41476" numCol="1" rtlCol="0" anchor="t" anchorCtr="0" compatLnSpc="1">
            <a:prstTxWarp prst="textNoShape">
              <a:avLst/>
            </a:prstTxWarp>
          </a:bodyPr>
          <a:lstStyle/>
          <a:p>
            <a:pPr defTabSz="407571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1633">
              <a:latin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21265" y="5295436"/>
            <a:ext cx="228119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>
                <a:solidFill>
                  <a:srgbClr val="008000"/>
                </a:solidFill>
              </a:rPr>
              <a:t>Bioinformatics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97346" y="2435229"/>
            <a:ext cx="2281199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/>
              <a:t>Biology</a:t>
            </a:r>
          </a:p>
          <a:p>
            <a:pPr algn="ctr"/>
            <a:r>
              <a:rPr lang="en-US" sz="2540" dirty="0"/>
              <a:t>Genomics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2509" y="4410925"/>
            <a:ext cx="2281199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/>
              <a:t>Computer</a:t>
            </a:r>
          </a:p>
          <a:p>
            <a:pPr algn="ctr"/>
            <a:r>
              <a:rPr lang="en-US" sz="2540" dirty="0"/>
              <a:t>Science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91310" y="4410925"/>
            <a:ext cx="2281199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/>
              <a:t>Math</a:t>
            </a:r>
          </a:p>
          <a:p>
            <a:pPr algn="ctr"/>
            <a:r>
              <a:rPr lang="en-US" sz="2540" dirty="0"/>
              <a:t>Statistics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155747" y="5295436"/>
            <a:ext cx="228119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>
                <a:solidFill>
                  <a:srgbClr val="008000"/>
                </a:solidFill>
              </a:rPr>
              <a:t>Biostatistics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644328" y="1248965"/>
            <a:ext cx="3456363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>
                <a:solidFill>
                  <a:srgbClr val="008000"/>
                </a:solidFill>
              </a:rPr>
              <a:t>Computational Biology</a:t>
            </a:r>
          </a:p>
        </p:txBody>
      </p:sp>
      <p:pic>
        <p:nvPicPr>
          <p:cNvPr id="19" name="Picture 18" descr="image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437" y="1940062"/>
            <a:ext cx="1901000" cy="162719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086619" y="6193018"/>
            <a:ext cx="8018762" cy="594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33" dirty="0"/>
              <a:t>‘The data scientist role has been described as “part analyst, part artist.”’</a:t>
            </a:r>
          </a:p>
          <a:p>
            <a:r>
              <a:rPr lang="en-US" sz="1633" dirty="0" err="1"/>
              <a:t>Anjul</a:t>
            </a:r>
            <a:r>
              <a:rPr lang="en-US" sz="1633" dirty="0"/>
              <a:t> </a:t>
            </a:r>
            <a:r>
              <a:rPr lang="en-US" sz="1633" dirty="0" err="1"/>
              <a:t>Bhambhri</a:t>
            </a:r>
            <a:r>
              <a:rPr lang="en-US" sz="1633" dirty="0"/>
              <a:t>, vice president of big data products at IBM</a:t>
            </a:r>
          </a:p>
        </p:txBody>
      </p:sp>
      <p:pic>
        <p:nvPicPr>
          <p:cNvPr id="18" name="Picture 17" descr="imgre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185" y="2008161"/>
            <a:ext cx="2051797" cy="1348112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985838" y="273630"/>
            <a:ext cx="9534307" cy="1143480"/>
          </a:xfrm>
        </p:spPr>
        <p:txBody>
          <a:bodyPr>
            <a:normAutofit/>
          </a:bodyPr>
          <a:lstStyle/>
          <a:p>
            <a:r>
              <a:rPr lang="en-US" sz="4355" dirty="0"/>
              <a:t>Bioinformatician as a Data Scientist</a:t>
            </a:r>
          </a:p>
        </p:txBody>
      </p:sp>
    </p:spTree>
    <p:extLst>
      <p:ext uri="{BB962C8B-B14F-4D97-AF65-F5344CB8AC3E}">
        <p14:creationId xmlns:p14="http://schemas.microsoft.com/office/powerpoint/2010/main" val="17520421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4001" y="273630"/>
            <a:ext cx="7881949" cy="1143480"/>
          </a:xfrm>
        </p:spPr>
        <p:txBody>
          <a:bodyPr>
            <a:normAutofit/>
          </a:bodyPr>
          <a:lstStyle/>
          <a:p>
            <a:r>
              <a:rPr lang="en-US" sz="4355" dirty="0"/>
              <a:t>7 Stages to Data Science</a:t>
            </a:r>
          </a:p>
        </p:txBody>
      </p:sp>
      <p:sp>
        <p:nvSpPr>
          <p:cNvPr id="3" name="Rectangle 2"/>
          <p:cNvSpPr/>
          <p:nvPr/>
        </p:nvSpPr>
        <p:spPr>
          <a:xfrm>
            <a:off x="2294001" y="2088735"/>
            <a:ext cx="6083199" cy="4559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0000FF"/>
                </a:solidFill>
              </a:rPr>
              <a:t>Define the question of interest</a:t>
            </a:r>
          </a:p>
          <a:p>
            <a:pPr marL="466618" indent="-466618">
              <a:buFont typeface="+mj-lt"/>
              <a:buAutoNum type="arabicPeriod"/>
            </a:pPr>
            <a:endParaRPr lang="en-US" sz="2903" dirty="0"/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008000"/>
                </a:solidFill>
              </a:rPr>
              <a:t>Get the data</a:t>
            </a:r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008000"/>
                </a:solidFill>
              </a:rPr>
              <a:t>Clean the data</a:t>
            </a:r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008000"/>
                </a:solidFill>
              </a:rPr>
              <a:t>Explore the data</a:t>
            </a:r>
          </a:p>
          <a:p>
            <a:pPr marL="466618" indent="-466618">
              <a:buFont typeface="+mj-lt"/>
              <a:buAutoNum type="arabicPeriod"/>
            </a:pPr>
            <a:endParaRPr lang="en-US" sz="2903" dirty="0"/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FF0000"/>
                </a:solidFill>
              </a:rPr>
              <a:t>Fit statistical models</a:t>
            </a:r>
          </a:p>
          <a:p>
            <a:pPr marL="466618" indent="-466618">
              <a:buFont typeface="+mj-lt"/>
              <a:buAutoNum type="arabicPeriod"/>
            </a:pPr>
            <a:endParaRPr lang="en-US" sz="2903" dirty="0"/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660066"/>
                </a:solidFill>
              </a:rPr>
              <a:t>Communicate the results</a:t>
            </a:r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660066"/>
                </a:solidFill>
              </a:rPr>
              <a:t>Make your analysis reproducible</a:t>
            </a:r>
          </a:p>
        </p:txBody>
      </p:sp>
    </p:spTree>
    <p:extLst>
      <p:ext uri="{BB962C8B-B14F-4D97-AF65-F5344CB8AC3E}">
        <p14:creationId xmlns:p14="http://schemas.microsoft.com/office/powerpoint/2010/main" val="9048233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0511" y="273630"/>
            <a:ext cx="7605439" cy="1143480"/>
          </a:xfrm>
        </p:spPr>
        <p:txBody>
          <a:bodyPr>
            <a:normAutofit/>
          </a:bodyPr>
          <a:lstStyle/>
          <a:p>
            <a:endParaRPr lang="en-US" sz="4355"/>
          </a:p>
        </p:txBody>
      </p:sp>
      <p:sp>
        <p:nvSpPr>
          <p:cNvPr id="3" name="Rectangle 2"/>
          <p:cNvSpPr/>
          <p:nvPr/>
        </p:nvSpPr>
        <p:spPr>
          <a:xfrm>
            <a:off x="2777892" y="1977327"/>
            <a:ext cx="5286447" cy="5390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0000FF"/>
                </a:solidFill>
              </a:rPr>
              <a:t>Define the question of interest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47019" y="2806855"/>
            <a:ext cx="5530181" cy="3610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77" b="1" dirty="0">
                <a:solidFill>
                  <a:srgbClr val="000090"/>
                </a:solidFill>
              </a:rPr>
              <a:t>Begin with the end in mind!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what is the question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how are we to know we are successful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what are our expectations</a:t>
            </a:r>
          </a:p>
          <a:p>
            <a:endParaRPr lang="en-US" sz="2177" dirty="0">
              <a:solidFill>
                <a:srgbClr val="000000"/>
              </a:solidFill>
            </a:endParaRPr>
          </a:p>
          <a:p>
            <a:r>
              <a:rPr lang="en-US" sz="2177" b="1" dirty="0">
                <a:solidFill>
                  <a:srgbClr val="000000"/>
                </a:solidFill>
              </a:rPr>
              <a:t>	dictates 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the data that should be collected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the features being analyzed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which algorithms should be use</a:t>
            </a:r>
            <a:r>
              <a:rPr lang="en-US" sz="1633" dirty="0"/>
              <a:t>		</a:t>
            </a:r>
          </a:p>
          <a:p>
            <a:r>
              <a:rPr lang="en-US" sz="1633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6509668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8765" y="273630"/>
            <a:ext cx="7467184" cy="1143480"/>
          </a:xfrm>
        </p:spPr>
        <p:txBody>
          <a:bodyPr>
            <a:normAutofit/>
          </a:bodyPr>
          <a:lstStyle/>
          <a:p>
            <a:endParaRPr lang="en-US" sz="4355"/>
          </a:p>
        </p:txBody>
      </p:sp>
      <p:sp>
        <p:nvSpPr>
          <p:cNvPr id="3" name="Rectangle 2"/>
          <p:cNvSpPr/>
          <p:nvPr/>
        </p:nvSpPr>
        <p:spPr>
          <a:xfrm>
            <a:off x="2708765" y="1908201"/>
            <a:ext cx="4571040" cy="14325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66618" indent="-466618">
              <a:buFont typeface="+mj-lt"/>
              <a:buAutoNum type="arabicPeriod" startAt="2"/>
            </a:pPr>
            <a:r>
              <a:rPr lang="en-US" sz="2903" dirty="0">
                <a:solidFill>
                  <a:srgbClr val="008000"/>
                </a:solidFill>
              </a:rPr>
              <a:t>Get the data</a:t>
            </a:r>
          </a:p>
          <a:p>
            <a:pPr marL="466618" indent="-466618">
              <a:buFont typeface="+mj-lt"/>
              <a:buAutoNum type="arabicPeriod" startAt="2"/>
            </a:pPr>
            <a:r>
              <a:rPr lang="en-US" sz="2903" dirty="0">
                <a:solidFill>
                  <a:srgbClr val="008000"/>
                </a:solidFill>
              </a:rPr>
              <a:t>Clean the data</a:t>
            </a:r>
          </a:p>
          <a:p>
            <a:pPr marL="466618" indent="-466618">
              <a:buFont typeface="+mj-lt"/>
              <a:buAutoNum type="arabicPeriod" startAt="2"/>
            </a:pPr>
            <a:r>
              <a:rPr lang="en-US" sz="2903" dirty="0">
                <a:solidFill>
                  <a:srgbClr val="008000"/>
                </a:solidFill>
              </a:rPr>
              <a:t>Explore the data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08764" y="3498127"/>
            <a:ext cx="4700654" cy="2102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77" b="1" dirty="0">
                <a:solidFill>
                  <a:srgbClr val="000090"/>
                </a:solidFill>
              </a:rPr>
              <a:t>Know your data!</a:t>
            </a:r>
          </a:p>
          <a:p>
            <a:pPr marL="368686" indent="-368686"/>
            <a:r>
              <a:rPr lang="en-US" sz="2177" dirty="0"/>
              <a:t>	know what the source was</a:t>
            </a:r>
          </a:p>
          <a:p>
            <a:pPr marL="368686" indent="-368686"/>
            <a:r>
              <a:rPr lang="en-US" sz="2177" dirty="0"/>
              <a:t>	technical processing in producing data (bias, artifacts, etc.)</a:t>
            </a:r>
          </a:p>
          <a:p>
            <a:pPr marL="368686" indent="-368686"/>
            <a:r>
              <a:rPr lang="en-US" sz="2177" dirty="0"/>
              <a:t>	“Data Profiling”</a:t>
            </a:r>
          </a:p>
          <a:p>
            <a:r>
              <a:rPr lang="en-US" sz="2177" dirty="0"/>
              <a:t>	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08764" y="5433690"/>
            <a:ext cx="7949635" cy="1097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77" b="1" dirty="0">
                <a:solidFill>
                  <a:srgbClr val="000090"/>
                </a:solidFill>
              </a:rPr>
              <a:t>Data are never perfect but love your data anyway!</a:t>
            </a:r>
          </a:p>
          <a:p>
            <a:pPr marL="368686" indent="-368686"/>
            <a:r>
              <a:rPr lang="en-US" sz="2177" dirty="0"/>
              <a:t>	the collection of massive data sets often leads to unusual , surprising, unexpected and even outrageous. </a:t>
            </a:r>
          </a:p>
        </p:txBody>
      </p:sp>
      <p:pic>
        <p:nvPicPr>
          <p:cNvPr id="6" name="Picture 5" descr="ur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741" y="2322964"/>
            <a:ext cx="2396412" cy="156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139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3129" y="273630"/>
            <a:ext cx="7812821" cy="1143480"/>
          </a:xfrm>
        </p:spPr>
        <p:txBody>
          <a:bodyPr>
            <a:normAutofit/>
          </a:bodyPr>
          <a:lstStyle/>
          <a:p>
            <a:endParaRPr lang="en-US" sz="4355" dirty="0"/>
          </a:p>
        </p:txBody>
      </p:sp>
      <p:sp>
        <p:nvSpPr>
          <p:cNvPr id="7" name="Rectangle 6"/>
          <p:cNvSpPr/>
          <p:nvPr/>
        </p:nvSpPr>
        <p:spPr>
          <a:xfrm>
            <a:off x="2847019" y="2046455"/>
            <a:ext cx="3925883" cy="5390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66618" indent="-466618">
              <a:buFont typeface="+mj-lt"/>
              <a:buAutoNum type="arabicPeriod" startAt="5"/>
            </a:pPr>
            <a:r>
              <a:rPr lang="en-US" sz="2903" dirty="0">
                <a:solidFill>
                  <a:srgbClr val="FF0000"/>
                </a:solidFill>
              </a:rPr>
              <a:t>Fit statistical models </a:t>
            </a:r>
          </a:p>
        </p:txBody>
      </p:sp>
      <p:sp>
        <p:nvSpPr>
          <p:cNvPr id="8" name="Rectangle 7"/>
          <p:cNvSpPr/>
          <p:nvPr/>
        </p:nvSpPr>
        <p:spPr>
          <a:xfrm>
            <a:off x="2847019" y="2684560"/>
            <a:ext cx="7327489" cy="76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77" b="1" dirty="0">
                <a:solidFill>
                  <a:srgbClr val="000090"/>
                </a:solidFill>
              </a:rPr>
              <a:t>Over fitting is a sin against data science!</a:t>
            </a:r>
          </a:p>
          <a:p>
            <a:r>
              <a:rPr lang="en-US" sz="2177" b="1" dirty="0"/>
              <a:t>	</a:t>
            </a:r>
            <a:r>
              <a:rPr lang="en-US" sz="2177" dirty="0"/>
              <a:t>Model’s should not be over-complicated</a:t>
            </a:r>
            <a:endParaRPr lang="en-US" sz="2177" b="1" dirty="0"/>
          </a:p>
        </p:txBody>
      </p:sp>
      <p:sp>
        <p:nvSpPr>
          <p:cNvPr id="9" name="Rectangle 8"/>
          <p:cNvSpPr/>
          <p:nvPr/>
        </p:nvSpPr>
        <p:spPr>
          <a:xfrm>
            <a:off x="2224874" y="3567254"/>
            <a:ext cx="4908035" cy="3107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9232" indent="-259232">
              <a:buFont typeface="Arial"/>
              <a:buChar char="•"/>
            </a:pPr>
            <a:r>
              <a:rPr lang="en-US" sz="2177" dirty="0"/>
              <a:t>If the data scientist has done their job correctly the statistical models don't need to be incredibly complicated to identify important relationships</a:t>
            </a:r>
          </a:p>
          <a:p>
            <a:pPr marL="259232" indent="-259232">
              <a:buFont typeface="Arial"/>
              <a:buChar char="•"/>
            </a:pPr>
            <a:r>
              <a:rPr lang="en-US" sz="2177" dirty="0"/>
              <a:t>In fact, if a complicated statistical model seems necessary, it often means that you don't have the right data to answer the question you really want to answer.</a:t>
            </a:r>
          </a:p>
        </p:txBody>
      </p:sp>
      <p:pic>
        <p:nvPicPr>
          <p:cNvPr id="10" name="Picture 9" descr="image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527" y="3705509"/>
            <a:ext cx="3594617" cy="185491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FCAA858-AED5-1E4A-A6F9-D41B56A9A4E6}"/>
              </a:ext>
            </a:extLst>
          </p:cNvPr>
          <p:cNvSpPr/>
          <p:nvPr/>
        </p:nvSpPr>
        <p:spPr>
          <a:xfrm>
            <a:off x="6925527" y="2047913"/>
            <a:ext cx="2887329" cy="5390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903" dirty="0">
                <a:solidFill>
                  <a:srgbClr val="7030A0"/>
                </a:solidFill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0890044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0511" y="273630"/>
            <a:ext cx="7605439" cy="1143480"/>
          </a:xfrm>
        </p:spPr>
        <p:txBody>
          <a:bodyPr>
            <a:normAutofit/>
          </a:bodyPr>
          <a:lstStyle/>
          <a:p>
            <a:endParaRPr lang="en-US" sz="4355"/>
          </a:p>
        </p:txBody>
      </p:sp>
      <p:sp>
        <p:nvSpPr>
          <p:cNvPr id="5" name="Rectangle 4"/>
          <p:cNvSpPr/>
          <p:nvPr/>
        </p:nvSpPr>
        <p:spPr>
          <a:xfrm>
            <a:off x="2570510" y="1839074"/>
            <a:ext cx="6843598" cy="985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6618" indent="-466618">
              <a:buFont typeface="+mj-lt"/>
              <a:buAutoNum type="arabicPeriod" startAt="6"/>
            </a:pPr>
            <a:r>
              <a:rPr lang="en-US" sz="2903" dirty="0">
                <a:solidFill>
                  <a:srgbClr val="660066"/>
                </a:solidFill>
              </a:rPr>
              <a:t>Communicate the results</a:t>
            </a:r>
          </a:p>
          <a:p>
            <a:pPr marL="466618" indent="-466618">
              <a:buFont typeface="+mj-lt"/>
              <a:buAutoNum type="arabicPeriod" startAt="6"/>
            </a:pPr>
            <a:r>
              <a:rPr lang="en-US" sz="2903" dirty="0">
                <a:solidFill>
                  <a:srgbClr val="660066"/>
                </a:solidFill>
              </a:rPr>
              <a:t>Make your analysis reproducible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70510" y="3429000"/>
            <a:ext cx="5875817" cy="2437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77" b="1" dirty="0">
                <a:solidFill>
                  <a:srgbClr val="000090"/>
                </a:solidFill>
              </a:rPr>
              <a:t>Remember that this is ‘science’!</a:t>
            </a:r>
          </a:p>
          <a:p>
            <a:pPr marL="414772" indent="-414772"/>
            <a:r>
              <a:rPr lang="en-US" sz="2177" dirty="0"/>
              <a:t>	We are experimenting with data selections, processing, algorithms, ensembles of algorithms, measurements, models. At some point these </a:t>
            </a:r>
            <a:r>
              <a:rPr lang="en-US" sz="2177" b="1" i="1" dirty="0"/>
              <a:t>must all be tested for validity and applicability</a:t>
            </a:r>
            <a:r>
              <a:rPr lang="en-US" sz="2177" dirty="0"/>
              <a:t> to the problem you are trying to solve.</a:t>
            </a:r>
          </a:p>
        </p:txBody>
      </p:sp>
      <p:pic>
        <p:nvPicPr>
          <p:cNvPr id="7" name="Picture 6" descr="w1408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25" b="-3157"/>
          <a:stretch/>
        </p:blipFill>
        <p:spPr>
          <a:xfrm rot="5400000">
            <a:off x="7453363" y="3196435"/>
            <a:ext cx="4128874" cy="200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021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Sequencing Platforms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40" dirty="0"/>
              <a:t>1986 - Dye terminator Sanger sequencing, peaking at about 900kb/day in early 2000s</a:t>
            </a:r>
          </a:p>
        </p:txBody>
      </p:sp>
      <p:pic>
        <p:nvPicPr>
          <p:cNvPr id="4" name="Picture 3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516" y="3429000"/>
            <a:ext cx="4307680" cy="29033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96EDB2-BEE0-D048-8F4F-A2B772DC1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8511" y="3705561"/>
            <a:ext cx="3158658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0666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01382" y="1819895"/>
            <a:ext cx="7673126" cy="3182970"/>
          </a:xfrm>
          <a:prstGeom prst="rect">
            <a:avLst/>
          </a:prstGeom>
          <a:solidFill>
            <a:srgbClr val="0000FF">
              <a:alpha val="25000"/>
            </a:srgbClr>
          </a:solidFill>
          <a:ln>
            <a:solidFill>
              <a:srgbClr val="0000FF"/>
            </a:solidFill>
          </a:ln>
          <a:effectLst>
            <a:glow rad="101600">
              <a:schemeClr val="accent1">
                <a:lumMod val="60000"/>
                <a:lumOff val="40000"/>
                <a:alpha val="75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331811" tIns="331811" rIns="331811" bIns="331811" rtlCol="0">
            <a:spAutoFit/>
          </a:bodyPr>
          <a:lstStyle/>
          <a:p>
            <a:r>
              <a:rPr lang="en-US" sz="3266" b="1" dirty="0"/>
              <a:t>Data science done well looks easy – and that</a:t>
            </a:r>
            <a:r>
              <a:rPr lang="fr-FR" sz="3266" b="1" dirty="0"/>
              <a:t>’</a:t>
            </a:r>
            <a:r>
              <a:rPr lang="en-US" sz="3266" b="1" dirty="0"/>
              <a:t>s a big problem for data scientists</a:t>
            </a:r>
          </a:p>
          <a:p>
            <a:endParaRPr lang="en-US" sz="3266" b="1" dirty="0"/>
          </a:p>
          <a:p>
            <a:pPr algn="ctr"/>
            <a:r>
              <a:rPr lang="en-US" sz="3266" b="1" dirty="0" err="1"/>
              <a:t>simplystatistics.org</a:t>
            </a:r>
            <a:r>
              <a:rPr lang="en-US" sz="3266" b="1" dirty="0"/>
              <a:t> </a:t>
            </a:r>
          </a:p>
          <a:p>
            <a:pPr algn="ctr"/>
            <a:r>
              <a:rPr lang="en-US" sz="3266" b="1" dirty="0"/>
              <a:t>March 3, 2015 by Jeff Leek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A12BC8-F36D-3946-B9D7-704F43D9DD80}"/>
              </a:ext>
            </a:extLst>
          </p:cNvPr>
          <p:cNvSpPr txBox="1"/>
          <p:nvPr/>
        </p:nvSpPr>
        <p:spPr>
          <a:xfrm>
            <a:off x="1630019" y="5300562"/>
            <a:ext cx="9766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</a:rPr>
              <a:t>Bad data science (bioinformatics) also looks easy</a:t>
            </a:r>
          </a:p>
        </p:txBody>
      </p:sp>
    </p:spTree>
    <p:extLst>
      <p:ext uri="{BB962C8B-B14F-4D97-AF65-F5344CB8AC3E}">
        <p14:creationId xmlns:p14="http://schemas.microsoft.com/office/powerpoint/2010/main" val="1430346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1384" y="273630"/>
            <a:ext cx="7674566" cy="1143480"/>
          </a:xfrm>
        </p:spPr>
        <p:txBody>
          <a:bodyPr>
            <a:normAutofit/>
          </a:bodyPr>
          <a:lstStyle/>
          <a:p>
            <a:r>
              <a:rPr lang="en-US" sz="3992" dirty="0"/>
              <a:t>The Data Science in  Bioinformatics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01382" y="1819895"/>
            <a:ext cx="7673126" cy="1608180"/>
          </a:xfrm>
          <a:prstGeom prst="rect">
            <a:avLst/>
          </a:prstGeom>
          <a:solidFill>
            <a:srgbClr val="0000FF">
              <a:alpha val="25000"/>
            </a:srgbClr>
          </a:solidFill>
          <a:ln>
            <a:solidFill>
              <a:srgbClr val="0000FF"/>
            </a:solidFill>
          </a:ln>
          <a:effectLst>
            <a:glow rad="101600">
              <a:schemeClr val="accent1">
                <a:lumMod val="60000"/>
                <a:lumOff val="40000"/>
                <a:alpha val="75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331811" tIns="331811" rIns="331811" bIns="331811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540" dirty="0"/>
              <a:t>Bioinformatics is not something you are taught,</a:t>
            </a:r>
          </a:p>
          <a:p>
            <a:pPr algn="ctr">
              <a:lnSpc>
                <a:spcPct val="120000"/>
              </a:lnSpc>
            </a:pPr>
            <a:r>
              <a:rPr lang="en-US" sz="2540" b="1" i="1" dirty="0"/>
              <a:t>it’s a way of life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67754" y="6194090"/>
            <a:ext cx="3528246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Mick Watson – </a:t>
            </a:r>
            <a:r>
              <a:rPr lang="en-US" sz="1633" dirty="0" err="1"/>
              <a:t>Rosland</a:t>
            </a:r>
            <a:r>
              <a:rPr lang="en-US" sz="1633" dirty="0"/>
              <a:t> Institute</a:t>
            </a:r>
          </a:p>
        </p:txBody>
      </p:sp>
      <p:sp>
        <p:nvSpPr>
          <p:cNvPr id="6" name="Rectangle 5"/>
          <p:cNvSpPr/>
          <p:nvPr/>
        </p:nvSpPr>
        <p:spPr>
          <a:xfrm>
            <a:off x="2501382" y="4051145"/>
            <a:ext cx="7673126" cy="2102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177" i="1" dirty="0"/>
              <a:t>“The best bioinformaticians I know are </a:t>
            </a:r>
            <a:r>
              <a:rPr lang="en-US" sz="2177" b="1" i="1" dirty="0"/>
              <a:t>problem solvers</a:t>
            </a:r>
            <a:r>
              <a:rPr lang="en-US" sz="2177" i="1" dirty="0"/>
              <a:t> – they start the day not knowing something, and they enjoy finding out (themselves) how to do it. It’s a great skill to have, but for most, it’s not even a skill – it’s a passion, it’s a way of life, it’s a thrill. It’s what these people would do at the weekend (if their families let them).”</a:t>
            </a:r>
          </a:p>
        </p:txBody>
      </p:sp>
    </p:spTree>
    <p:extLst>
      <p:ext uri="{BB962C8B-B14F-4D97-AF65-F5344CB8AC3E}">
        <p14:creationId xmlns:p14="http://schemas.microsoft.com/office/powerpoint/2010/main" val="14725523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916D5-093E-7744-9309-C8649F759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 Scientists/Bioinformatician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61B57-F477-3D4E-9F41-B584A89CF5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The Legends:</a:t>
            </a:r>
            <a:r>
              <a:rPr lang="en-US" dirty="0"/>
              <a:t> These are the jack-of-all-trades, understands the complete workflow, domain/technology/computational/statistical</a:t>
            </a:r>
          </a:p>
          <a:p>
            <a:r>
              <a:rPr lang="en-US" b="1" dirty="0"/>
              <a:t>The Generalists.</a:t>
            </a:r>
            <a:r>
              <a:rPr lang="en-US" dirty="0"/>
              <a:t> Toned down legend</a:t>
            </a:r>
          </a:p>
          <a:p>
            <a:r>
              <a:rPr lang="en-US" b="1" dirty="0"/>
              <a:t>The Statisticians.</a:t>
            </a:r>
            <a:r>
              <a:rPr lang="en-US" dirty="0"/>
              <a:t> Focus on Stats, may not know as much about technology or computing</a:t>
            </a:r>
          </a:p>
          <a:p>
            <a:r>
              <a:rPr lang="en-US" b="1" dirty="0"/>
              <a:t>The Dabblers. </a:t>
            </a:r>
            <a:r>
              <a:rPr lang="en-US" dirty="0"/>
              <a:t>Focus on Biology, limited on technology/stats can run other peoples code </a:t>
            </a:r>
          </a:p>
          <a:p>
            <a:r>
              <a:rPr lang="en-US" b="1" dirty="0"/>
              <a:t>The Engineers.</a:t>
            </a:r>
            <a:r>
              <a:rPr lang="en-US" dirty="0"/>
              <a:t> Algorithm developer, highly computational focus on one area</a:t>
            </a:r>
          </a:p>
          <a:p>
            <a:r>
              <a:rPr lang="en-US" b="1" dirty="0"/>
              <a:t>The Vertical Experts.</a:t>
            </a:r>
            <a:r>
              <a:rPr lang="en-US" dirty="0"/>
              <a:t> Like the Generalist/Legend but for only one area and aren’t able to generalize.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ADEF3B-E98F-6541-AD6C-7F7D2C53E5A2}"/>
              </a:ext>
            </a:extLst>
          </p:cNvPr>
          <p:cNvSpPr/>
          <p:nvPr/>
        </p:nvSpPr>
        <p:spPr>
          <a:xfrm>
            <a:off x="2670313" y="6308209"/>
            <a:ext cx="9521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blog.dataiku.com</a:t>
            </a:r>
            <a:r>
              <a:rPr lang="en-US" dirty="0"/>
              <a:t>/the-different-types-of-data-scientists-and-what-kind-you-should-hire</a:t>
            </a:r>
          </a:p>
        </p:txBody>
      </p:sp>
    </p:spTree>
    <p:extLst>
      <p:ext uri="{BB962C8B-B14F-4D97-AF65-F5344CB8AC3E}">
        <p14:creationId xmlns:p14="http://schemas.microsoft.com/office/powerpoint/2010/main" val="8417683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E24B8-F313-3F4C-8DB0-B586C9EC8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147" y="273629"/>
            <a:ext cx="10638214" cy="1143480"/>
          </a:xfrm>
        </p:spPr>
        <p:txBody>
          <a:bodyPr/>
          <a:lstStyle/>
          <a:p>
            <a:r>
              <a:rPr lang="en-US" dirty="0"/>
              <a:t>The last mile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16EBAD-E369-CD47-B793-CD8514F0B5BC}"/>
              </a:ext>
            </a:extLst>
          </p:cNvPr>
          <p:cNvSpPr/>
          <p:nvPr/>
        </p:nvSpPr>
        <p:spPr>
          <a:xfrm>
            <a:off x="897147" y="6349843"/>
            <a:ext cx="40489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www.bikeblanket.com</a:t>
            </a:r>
            <a:r>
              <a:rPr lang="en-US" dirty="0"/>
              <a:t>/blog/</a:t>
            </a:r>
            <a:r>
              <a:rPr lang="en-US" dirty="0" err="1"/>
              <a:t>suisse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58578D-1E80-A345-8AA6-69C89581B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62" y="1672238"/>
            <a:ext cx="8671520" cy="442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2811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“The real cost of sequencing”</a:t>
            </a:r>
          </a:p>
        </p:txBody>
      </p:sp>
      <p:pic>
        <p:nvPicPr>
          <p:cNvPr id="4" name="Content Placeholder 3" descr="gb-2011-12-8-125-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851" y="1631691"/>
            <a:ext cx="7143148" cy="4285890"/>
          </a:xfrm>
        </p:spPr>
      </p:pic>
      <p:sp>
        <p:nvSpPr>
          <p:cNvPr id="5" name="TextBox 4"/>
          <p:cNvSpPr txBox="1"/>
          <p:nvPr/>
        </p:nvSpPr>
        <p:spPr>
          <a:xfrm>
            <a:off x="2086619" y="6470599"/>
            <a:ext cx="7465744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 err="1"/>
              <a:t>Sboner</a:t>
            </a:r>
            <a:r>
              <a:rPr lang="en-US" sz="1633" dirty="0"/>
              <a:t> et al. Genome Biology 2011 12:125   doi:10.1186/gb-2011-12-8-125</a:t>
            </a:r>
          </a:p>
        </p:txBody>
      </p:sp>
    </p:spTree>
    <p:extLst>
      <p:ext uri="{BB962C8B-B14F-4D97-AF65-F5344CB8AC3E}">
        <p14:creationId xmlns:p14="http://schemas.microsoft.com/office/powerpoint/2010/main" val="66829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1384" y="273630"/>
            <a:ext cx="7674566" cy="114348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The Bottom Line:</a:t>
            </a:r>
            <a:br>
              <a:rPr lang="en-US" b="1" dirty="0"/>
            </a:br>
            <a:r>
              <a:rPr lang="en-US" sz="4355" dirty="0"/>
              <a:t>In Genomics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01382" y="1759111"/>
            <a:ext cx="7673126" cy="4187989"/>
          </a:xfrm>
          <a:prstGeom prst="rect">
            <a:avLst/>
          </a:prstGeom>
          <a:solidFill>
            <a:srgbClr val="0000FF">
              <a:alpha val="25000"/>
            </a:srgbClr>
          </a:solidFill>
          <a:ln>
            <a:solidFill>
              <a:srgbClr val="0000FF"/>
            </a:solidFill>
          </a:ln>
          <a:effectLst>
            <a:glow rad="101600">
              <a:schemeClr val="accent1">
                <a:lumMod val="60000"/>
                <a:lumOff val="40000"/>
                <a:alpha val="75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331811" tIns="331811" rIns="331811" bIns="331811" rtlCol="0">
            <a:spAutoFit/>
          </a:bodyPr>
          <a:lstStyle/>
          <a:p>
            <a:r>
              <a:rPr lang="en-US" sz="2540" dirty="0"/>
              <a:t>Spend the time (and money) planning and producing </a:t>
            </a:r>
            <a:r>
              <a:rPr lang="en-US" sz="2540" b="1" dirty="0"/>
              <a:t>good quality, accurate and sufficient data.</a:t>
            </a:r>
          </a:p>
          <a:p>
            <a:endParaRPr lang="en-US" sz="2540" dirty="0"/>
          </a:p>
          <a:p>
            <a:r>
              <a:rPr lang="en-US" sz="2540" dirty="0"/>
              <a:t>Get to know to the data, develop and test expectations, explore and identify patterns.</a:t>
            </a:r>
          </a:p>
          <a:p>
            <a:endParaRPr lang="en-US" sz="2540" dirty="0"/>
          </a:p>
          <a:p>
            <a:r>
              <a:rPr lang="en-US" sz="2540" dirty="0"/>
              <a:t>Result, </a:t>
            </a:r>
            <a:r>
              <a:rPr lang="en-US" sz="2540" b="1" dirty="0">
                <a:solidFill>
                  <a:srgbClr val="000000"/>
                </a:solidFill>
              </a:rPr>
              <a:t>spend much less time </a:t>
            </a:r>
            <a:r>
              <a:rPr lang="en-US" sz="2540" dirty="0"/>
              <a:t>(and less money) extracting biological significance and results with fewer failures and reproducible research. </a:t>
            </a:r>
            <a:endParaRPr lang="en-US" sz="2540" kern="3000" dirty="0"/>
          </a:p>
        </p:txBody>
      </p:sp>
    </p:spTree>
    <p:extLst>
      <p:ext uri="{BB962C8B-B14F-4D97-AF65-F5344CB8AC3E}">
        <p14:creationId xmlns:p14="http://schemas.microsoft.com/office/powerpoint/2010/main" val="2770858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‘Next’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40" dirty="0"/>
              <a:t>2005 – ‘Next Generation Sequencing’ as Massively parallel sequencing, both throughput and speed advances. The first was the Genome Sequencer (GS) instrument developed by 454 life Sciences (later acquired by Roche), </a:t>
            </a:r>
            <a:r>
              <a:rPr lang="en-US" sz="2540" dirty="0" err="1"/>
              <a:t>Pyrosequencing</a:t>
            </a:r>
            <a:r>
              <a:rPr lang="en-US" sz="2540" dirty="0"/>
              <a:t> 1.5Gb/day</a:t>
            </a:r>
          </a:p>
          <a:p>
            <a:endParaRPr lang="en-US" dirty="0"/>
          </a:p>
        </p:txBody>
      </p:sp>
      <p:pic>
        <p:nvPicPr>
          <p:cNvPr id="4" name="Picture 3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290" y="3912891"/>
            <a:ext cx="2511624" cy="26613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70510" y="6194091"/>
            <a:ext cx="3110727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40" b="1" dirty="0">
                <a:solidFill>
                  <a:srgbClr val="FF0000"/>
                </a:solidFill>
              </a:rPr>
              <a:t>Discontinued</a:t>
            </a:r>
          </a:p>
        </p:txBody>
      </p:sp>
    </p:spTree>
    <p:extLst>
      <p:ext uri="{BB962C8B-B14F-4D97-AF65-F5344CB8AC3E}">
        <p14:creationId xmlns:p14="http://schemas.microsoft.com/office/powerpoint/2010/main" val="399350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Illumina (</a:t>
            </a:r>
            <a:r>
              <a:rPr lang="en-US" sz="4355" dirty="0" err="1"/>
              <a:t>Solexa</a:t>
            </a:r>
            <a:r>
              <a:rPr lang="en-US" sz="4355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40" dirty="0"/>
              <a:t>2006 – The second ‘Next Generation Sequencing’ platform. Now the dominant platform with 75% market share of sequencer and and estimated &gt;90% of all bases sequenced are from an Illumina machine, Sequencing by Synthesis &gt; 1600Gb/day.</a:t>
            </a:r>
          </a:p>
        </p:txBody>
      </p:sp>
      <p:pic>
        <p:nvPicPr>
          <p:cNvPr id="4" name="Picture 3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027" y="3459326"/>
            <a:ext cx="4493272" cy="34577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1957" y="3735812"/>
            <a:ext cx="2857500" cy="2857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60357" y="5072063"/>
            <a:ext cx="1611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NovaSeq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207EEB-5AF4-7A4D-AC11-6699D864FB1F}"/>
              </a:ext>
            </a:extLst>
          </p:cNvPr>
          <p:cNvSpPr txBox="1"/>
          <p:nvPr/>
        </p:nvSpPr>
        <p:spPr>
          <a:xfrm>
            <a:off x="9342332" y="5043628"/>
            <a:ext cx="1611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HiSeq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97389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Complete Genomics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40" dirty="0"/>
              <a:t>2006 – Using DNA </a:t>
            </a:r>
            <a:r>
              <a:rPr lang="en-US" sz="2540" dirty="0" err="1"/>
              <a:t>nanoball</a:t>
            </a:r>
            <a:r>
              <a:rPr lang="en-US" sz="2540" dirty="0"/>
              <a:t> sequencing, has been a leader in Human genome resequencing, having sequenced over 20,000 genomes to date. In 2013 purchased by BGI and is now set to release their first commercial sequencer, the </a:t>
            </a:r>
            <a:r>
              <a:rPr lang="en-US" sz="2540" dirty="0" err="1"/>
              <a:t>Revolocity</a:t>
            </a:r>
            <a:r>
              <a:rPr lang="en-US" sz="2540" dirty="0"/>
              <a:t>. Throughput on par with </a:t>
            </a:r>
            <a:r>
              <a:rPr lang="en-US" sz="2540" dirty="0" err="1"/>
              <a:t>HiSeq</a:t>
            </a:r>
            <a:endParaRPr lang="en-US" sz="2540" dirty="0"/>
          </a:p>
        </p:txBody>
      </p:sp>
      <p:pic>
        <p:nvPicPr>
          <p:cNvPr id="4" name="Picture 3" descr="imgre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9" r="17555"/>
          <a:stretch/>
        </p:blipFill>
        <p:spPr>
          <a:xfrm>
            <a:off x="5971571" y="3705509"/>
            <a:ext cx="4064683" cy="27955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64387" y="5809046"/>
            <a:ext cx="3732872" cy="8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Human </a:t>
            </a:r>
            <a:r>
              <a:rPr lang="en-US" sz="1633"/>
              <a:t>genome/</a:t>
            </a:r>
            <a:r>
              <a:rPr lang="en-US" sz="1633" dirty="0" err="1"/>
              <a:t>exomes</a:t>
            </a:r>
            <a:r>
              <a:rPr lang="en-US" sz="1633" dirty="0"/>
              <a:t> only.</a:t>
            </a:r>
          </a:p>
          <a:p>
            <a:endParaRPr lang="en-US" sz="1633" dirty="0"/>
          </a:p>
          <a:p>
            <a:r>
              <a:rPr lang="en-US" sz="1633" dirty="0"/>
              <a:t>10,000 Human Genomes per year</a:t>
            </a:r>
          </a:p>
        </p:txBody>
      </p:sp>
      <p:sp>
        <p:nvSpPr>
          <p:cNvPr id="6" name="TextBox 5"/>
          <p:cNvSpPr txBox="1"/>
          <p:nvPr/>
        </p:nvSpPr>
        <p:spPr>
          <a:xfrm rot="2112267">
            <a:off x="2812455" y="4985032"/>
            <a:ext cx="4493272" cy="539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3" dirty="0">
                <a:solidFill>
                  <a:srgbClr val="FF0000"/>
                </a:solidFill>
              </a:rPr>
              <a:t>DEFUNCT</a:t>
            </a:r>
          </a:p>
        </p:txBody>
      </p:sp>
    </p:spTree>
    <p:extLst>
      <p:ext uri="{BB962C8B-B14F-4D97-AF65-F5344CB8AC3E}">
        <p14:creationId xmlns:p14="http://schemas.microsoft.com/office/powerpoint/2010/main" val="2013730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Bench top Sequencers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350" y="1633133"/>
            <a:ext cx="4056905" cy="4910542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US" dirty="0"/>
              <a:t>Life Technologies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	Ion Torrent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	Ion Proton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	Gene Studio S5</a:t>
            </a:r>
          </a:p>
          <a:p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Illumina 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	</a:t>
            </a:r>
            <a:r>
              <a:rPr lang="en-US" dirty="0" err="1"/>
              <a:t>MiSeq</a:t>
            </a: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	</a:t>
            </a:r>
            <a:r>
              <a:rPr lang="en-US" dirty="0" err="1"/>
              <a:t>MiniSeq</a:t>
            </a: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	</a:t>
            </a:r>
            <a:r>
              <a:rPr lang="en-US" dirty="0" err="1"/>
              <a:t>iSeq</a:t>
            </a:r>
            <a:r>
              <a:rPr lang="en-US" dirty="0"/>
              <a:t> 100</a:t>
            </a:r>
          </a:p>
        </p:txBody>
      </p:sp>
      <p:pic>
        <p:nvPicPr>
          <p:cNvPr id="5" name="Picture 4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591" y="1951816"/>
            <a:ext cx="2295830" cy="1855030"/>
          </a:xfrm>
          <a:prstGeom prst="rect">
            <a:avLst/>
          </a:prstGeom>
        </p:spPr>
      </p:pic>
      <p:pic>
        <p:nvPicPr>
          <p:cNvPr id="6" name="Picture 5" descr="imgre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8419" y="1880435"/>
            <a:ext cx="1924665" cy="1800226"/>
          </a:xfrm>
          <a:prstGeom prst="rect">
            <a:avLst/>
          </a:prstGeom>
        </p:spPr>
      </p:pic>
      <p:pic>
        <p:nvPicPr>
          <p:cNvPr id="7" name="Picture 6" descr="imgres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034" y="4553771"/>
            <a:ext cx="3030798" cy="16039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E17E17-7618-B045-A665-FEAEF03838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4875" y="4272576"/>
            <a:ext cx="2016125" cy="20161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D195F83-FFAA-5641-933C-A7EAE8900E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7638" y="4403544"/>
            <a:ext cx="2024063" cy="17541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E6585D-6BEC-AC4D-B964-4F4ABEB695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1293" y="2127886"/>
            <a:ext cx="2005013" cy="185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76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18" y="2668728"/>
            <a:ext cx="4734497" cy="3456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5392B4-FE4B-C744-8FEC-1D46832B7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5399" y="2456100"/>
            <a:ext cx="2587745" cy="38816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992" dirty="0"/>
              <a:t>The ‘Next, Next’ Generation Sequencers</a:t>
            </a:r>
            <a:br>
              <a:rPr lang="en-US" sz="3992" dirty="0"/>
            </a:br>
            <a:r>
              <a:rPr lang="en-US" sz="3992" dirty="0"/>
              <a:t>	(3</a:t>
            </a:r>
            <a:r>
              <a:rPr lang="en-US" sz="3992" baseline="30000" dirty="0"/>
              <a:t>rd</a:t>
            </a:r>
            <a:r>
              <a:rPr lang="en-US" sz="3992" dirty="0"/>
              <a:t> Generation)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40" dirty="0"/>
              <a:t>2009 – Single Molecule Read Time sequencing by Pacific Biosystems, most successful third generation sequencing platforms, RSII ~2Gb/day, newer Pac Bio Sequel ~14Gb/day, near 100Kb reads.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6126652"/>
            <a:ext cx="7067997" cy="5513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FF0000"/>
                </a:solidFill>
              </a:rPr>
              <a:t>Iso-seq</a:t>
            </a:r>
            <a:r>
              <a:rPr lang="en-US" sz="2000" dirty="0">
                <a:solidFill>
                  <a:srgbClr val="FF0000"/>
                </a:solidFill>
              </a:rPr>
              <a:t> on Pac Bio possible, transcriptome without ‘assembly’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90918" y="3657600"/>
            <a:ext cx="1922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SMRT Sequencing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584C5B-C9F4-184F-A9A6-9782095581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8" y="4273"/>
            <a:ext cx="6096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9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Oxford Nanopore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2015 – Another 3</a:t>
            </a:r>
            <a:r>
              <a:rPr lang="en-US" baseline="30000" dirty="0"/>
              <a:t>rd</a:t>
            </a:r>
            <a:r>
              <a:rPr lang="en-US" dirty="0"/>
              <a:t> generation sequencer, founded in 2005 and currently in beta testing. The sequencer uses </a:t>
            </a:r>
            <a:r>
              <a:rPr lang="en-US" dirty="0" err="1"/>
              <a:t>nanopore</a:t>
            </a:r>
            <a:r>
              <a:rPr lang="en-US" dirty="0"/>
              <a:t> technology developed in the 90’s to sequence single molecules. Throughput is about 500Mb per </a:t>
            </a:r>
            <a:r>
              <a:rPr lang="en-US" dirty="0" err="1"/>
              <a:t>flowcell</a:t>
            </a:r>
            <a:r>
              <a:rPr lang="en-US" dirty="0"/>
              <a:t>, capable of near 200kb reads.</a:t>
            </a:r>
          </a:p>
        </p:txBody>
      </p:sp>
      <p:pic>
        <p:nvPicPr>
          <p:cNvPr id="5" name="Picture 4" descr="mini_ion_300_open-cop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206" y="3753422"/>
            <a:ext cx="3917211" cy="25922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1289" y="6019555"/>
            <a:ext cx="4769781" cy="65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14" dirty="0"/>
              <a:t>FYI: 4</a:t>
            </a:r>
            <a:r>
              <a:rPr lang="en-US" sz="1814" baseline="30000" dirty="0"/>
              <a:t>th</a:t>
            </a:r>
            <a:r>
              <a:rPr lang="en-US" sz="1814" dirty="0"/>
              <a:t> generation sequencing is being described as In-situ sequencing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26464" y="3912891"/>
            <a:ext cx="47386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Fun to play with but results are highly variable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360" y="3491747"/>
            <a:ext cx="3242200" cy="27818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84584" y="230188"/>
            <a:ext cx="5541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SmidgION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: </a:t>
            </a:r>
            <a:r>
              <a:rPr lang="en-US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nanopore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sensing for use with mobile devices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68400" y="5080000"/>
            <a:ext cx="2963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Nanopore Sequencing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0FDD0F4-AEF6-EE42-9386-0FC2ACB869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4359" y="685728"/>
            <a:ext cx="1894615" cy="107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63134"/>
      </p:ext>
    </p:extLst>
  </p:cSld>
  <p:clrMapOvr>
    <a:masterClrMapping/>
  </p:clrMapOvr>
</p:sld>
</file>

<file path=ppt/theme/theme1.xml><?xml version="1.0" encoding="utf-8"?>
<a:theme xmlns:a="http://schemas.openxmlformats.org/drawingml/2006/main" name="UCDavis-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CDavis-theme" id="{AE972D25-45FB-BE40-B213-B935FB0AD6AD}" vid="{D73787BA-0B09-294F-A9E2-4655B76E42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UCDavis-theme</Template>
  <TotalTime>1728</TotalTime>
  <Words>1613</Words>
  <Application>Microsoft Macintosh PowerPoint</Application>
  <PresentationFormat>Widescreen</PresentationFormat>
  <Paragraphs>265</Paragraphs>
  <Slides>35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Calibri Light</vt:lpstr>
      <vt:lpstr>Times New Roman</vt:lpstr>
      <vt:lpstr>Wingdings</vt:lpstr>
      <vt:lpstr>UCDavis-theme</vt:lpstr>
      <vt:lpstr>PowerPoint Presentation</vt:lpstr>
      <vt:lpstr>A Brief History</vt:lpstr>
      <vt:lpstr>Sequencing Platforms</vt:lpstr>
      <vt:lpstr>‘Next’ Generation</vt:lpstr>
      <vt:lpstr>Illumina (Solexa)</vt:lpstr>
      <vt:lpstr>Complete Genomics</vt:lpstr>
      <vt:lpstr>Bench top Sequencers</vt:lpstr>
      <vt:lpstr>The ‘Next, Next’ Generation Sequencers  (3rd Generation)</vt:lpstr>
      <vt:lpstr>Oxford Nanopore</vt:lpstr>
      <vt:lpstr>Bioinformatics</vt:lpstr>
      <vt:lpstr>Sequencing Costs</vt:lpstr>
      <vt:lpstr>Growth in Public Sequence Database</vt:lpstr>
      <vt:lpstr>Illumina’s Flexibility</vt:lpstr>
      <vt:lpstr>Sequencing Libraries:</vt:lpstr>
      <vt:lpstr>For all you seq</vt:lpstr>
      <vt:lpstr>The data deluge</vt:lpstr>
      <vt:lpstr>Reality</vt:lpstr>
      <vt:lpstr>Genomics and Bioinformatics</vt:lpstr>
      <vt:lpstr>Prerequisites for doing Bioinformatics</vt:lpstr>
      <vt:lpstr>Training - Models</vt:lpstr>
      <vt:lpstr>Substrate</vt:lpstr>
      <vt:lpstr>Environment</vt:lpstr>
      <vt:lpstr>Data Science</vt:lpstr>
      <vt:lpstr>Bioinformatician as a Data Scientist</vt:lpstr>
      <vt:lpstr>7 Stages to Data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Data Science in  Bioinformatics</vt:lpstr>
      <vt:lpstr>Types of Data Scientists/Bioinformatician</vt:lpstr>
      <vt:lpstr>The last mile</vt:lpstr>
      <vt:lpstr>“The real cost of sequencing”</vt:lpstr>
      <vt:lpstr>The Bottom Line: In Genomics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Lee Settles</dc:creator>
  <cp:lastModifiedBy>Matthew Lee Settles</cp:lastModifiedBy>
  <cp:revision>55</cp:revision>
  <cp:lastPrinted>2017-07-23T16:43:04Z</cp:lastPrinted>
  <dcterms:created xsi:type="dcterms:W3CDTF">2017-06-19T17:12:18Z</dcterms:created>
  <dcterms:modified xsi:type="dcterms:W3CDTF">2020-10-28T21:30:03Z</dcterms:modified>
</cp:coreProperties>
</file>

<file path=docProps/thumbnail.jpeg>
</file>